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257" r:id="rId5"/>
    <p:sldId id="265" r:id="rId6"/>
    <p:sldId id="277" r:id="rId7"/>
    <p:sldId id="273" r:id="rId8"/>
    <p:sldId id="275" r:id="rId9"/>
    <p:sldId id="280" r:id="rId10"/>
    <p:sldId id="258" r:id="rId11"/>
    <p:sldId id="267" r:id="rId12"/>
    <p:sldId id="278" r:id="rId13"/>
    <p:sldId id="279" r:id="rId14"/>
    <p:sldId id="264" r:id="rId15"/>
    <p:sldId id="281" r:id="rId16"/>
    <p:sldId id="262" r:id="rId17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3570" initials="3" lastIdx="1" clrIdx="0">
    <p:extLst>
      <p:ext uri="{19B8F6BF-5375-455C-9EA6-DF929625EA0E}">
        <p15:presenceInfo xmlns:p15="http://schemas.microsoft.com/office/powerpoint/2012/main" userId="3570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80" autoAdjust="0"/>
  </p:normalViewPr>
  <p:slideViewPr>
    <p:cSldViewPr>
      <p:cViewPr>
        <p:scale>
          <a:sx n="50" d="100"/>
          <a:sy n="50" d="100"/>
        </p:scale>
        <p:origin x="874" y="39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Воздействие лагеря</a:t>
            </a:r>
            <a:r>
              <a:rPr lang="ru-RU" baseline="0"/>
              <a:t> на ребенка </a:t>
            </a:r>
          </a:p>
          <a:p>
            <a:pPr>
              <a:defRPr/>
            </a:pPr>
            <a:endParaRPr lang="ru-RU"/>
          </a:p>
        </c:rich>
      </c:tx>
      <c:layout>
        <c:manualLayout>
          <c:xMode val="edge"/>
          <c:yMode val="edge"/>
          <c:x val="0.27545129775444738"/>
          <c:y val="1.9841269841269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4948709402658965E-2"/>
          <c:y val="0.13269427336177642"/>
          <c:w val="0.79507144940215801"/>
          <c:h val="0.75208310187756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Польза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90-4791-80AE-2A24DD9D9D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Вред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90-4791-80AE-2A24DD9D9D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9657455"/>
        <c:axId val="1949657871"/>
      </c:barChart>
      <c:catAx>
        <c:axId val="1949657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49657871"/>
        <c:crosses val="autoZero"/>
        <c:auto val="1"/>
        <c:lblAlgn val="ctr"/>
        <c:lblOffset val="100"/>
        <c:noMultiLvlLbl val="0"/>
      </c:catAx>
      <c:valAx>
        <c:axId val="1949657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49657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Воздействие</a:t>
            </a:r>
            <a:r>
              <a:rPr lang="ru-RU" baseline="0"/>
              <a:t> на ребенка </a:t>
            </a:r>
            <a:endParaRPr lang="ru-RU"/>
          </a:p>
        </c:rich>
      </c:tx>
      <c:layout>
        <c:manualLayout>
          <c:xMode val="edge"/>
          <c:yMode val="edge"/>
          <c:x val="0.32791133739769657"/>
          <c:y val="6.916442835327664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польза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7F-4F6D-8B32-182F4CA9AD2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вред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7F-4F6D-8B32-182F4CA9AD2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Лист1!$D$2:$D$5</c:f>
            </c:numRef>
          </c:val>
          <c:extLst>
            <c:ext xmlns:c16="http://schemas.microsoft.com/office/drawing/2014/chart" uri="{C3380CC4-5D6E-409C-BE32-E72D297353CC}">
              <c16:uniqueId val="{00000002-C77F-4F6D-8B32-182F4CA9AD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1090015"/>
        <c:axId val="2035629791"/>
      </c:barChart>
      <c:catAx>
        <c:axId val="1611090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35629791"/>
        <c:crosses val="autoZero"/>
        <c:auto val="1"/>
        <c:lblAlgn val="ctr"/>
        <c:lblOffset val="100"/>
        <c:noMultiLvlLbl val="0"/>
      </c:catAx>
      <c:valAx>
        <c:axId val="20356297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11090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02.08.2016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9C567D4A-04CB-4EDF-8FB1-342A02FC8EC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125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02.08.2016</a:t>
            </a:r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Заполнитель заме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Щелкните, чтобы изменить стили текста образца слайда</a:t>
            </a:r>
          </a:p>
          <a:p>
            <a:pPr lvl="1" rtl="0"/>
            <a:r>
              <a:t>Второй уровень</a:t>
            </a:r>
          </a:p>
          <a:p>
            <a:pPr lvl="2" rtl="0"/>
            <a:r>
              <a:t>Третий уровень</a:t>
            </a:r>
          </a:p>
          <a:p>
            <a:pPr lvl="3" rtl="0"/>
            <a:r>
              <a:t>Четвертый уровень</a:t>
            </a:r>
          </a:p>
          <a:p>
            <a:pPr lvl="4" rtl="0"/>
            <a:r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2E61351F-DBB1-4664-ADA9-83BC7CB8848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36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E61351F-DBB1-4664-ADA9-83BC7CB884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83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E61351F-DBB1-4664-ADA9-83BC7CB884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32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0D00EA6-0821-4AC5-933C-321AA654534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7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2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12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1364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5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5926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81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1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4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7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0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3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02.08.2016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8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8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02.08.2016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5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5780" y="3048806"/>
            <a:ext cx="9225849" cy="760388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dirty="0"/>
              <a:t> </a:t>
            </a:r>
            <a:endParaRPr lang="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88025" y="4208729"/>
            <a:ext cx="4293068" cy="45719"/>
          </a:xfrm>
        </p:spPr>
        <p:txBody>
          <a:bodyPr rtlCol="0">
            <a:normAutofit fontScale="25000" lnSpcReduction="20000"/>
          </a:bodyPr>
          <a:lstStyle/>
          <a:p>
            <a:pPr rtl="0"/>
            <a:endParaRPr lang="ru" sz="2200" dirty="0"/>
          </a:p>
          <a:p>
            <a:pPr rtl="0"/>
            <a:endParaRPr lang="ru" sz="2200" dirty="0"/>
          </a:p>
          <a:p>
            <a:pPr rtl="0"/>
            <a:endParaRPr lang="ru" sz="6400" dirty="0"/>
          </a:p>
          <a:p>
            <a:pPr rtl="0"/>
            <a:r>
              <a:rPr lang="ru" sz="6400" dirty="0"/>
              <a:t> </a:t>
            </a:r>
            <a:r>
              <a:rPr lang="ru" sz="2200" dirty="0"/>
              <a:t>: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B311CB8-0533-4348-A86F-B27A202D0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2027" y="72853"/>
            <a:ext cx="6738963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Муниципальное бюджетное общеобразовательное учреждение</a:t>
            </a:r>
            <a:endParaRPr kumimoji="0" lang="ru-RU" alt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города Новосибирска</a:t>
            </a:r>
            <a:endParaRPr kumimoji="0" lang="ru-RU" alt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«Лицей № 12»</a:t>
            </a:r>
            <a:endParaRPr kumimoji="0" lang="ru-RU" alt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на тему: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«Детский лагерь. Вред или польза?»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3">
            <a:extLst>
              <a:ext uri="{FF2B5EF4-FFF2-40B4-BE49-F238E27FC236}">
                <a16:creationId xmlns:a16="http://schemas.microsoft.com/office/drawing/2014/main" id="{5AF35ED6-87BF-4D7B-959C-1F656199E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459" y="2204017"/>
            <a:ext cx="3286100" cy="219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1F0FB198-9333-4940-BADE-8D86E5B69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996" y="4653983"/>
            <a:ext cx="6738963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Выполнила: ученица 4 Б класса Орешкина А.Д. </a:t>
            </a:r>
            <a:endParaRPr kumimoji="0" lang="ru-RU" alt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Руководитель: Кожемякина Г.А. </a:t>
            </a:r>
            <a:endParaRPr kumimoji="0" lang="ru-RU" alt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Новосибирск </a:t>
            </a:r>
            <a:endParaRPr kumimoji="0" lang="ru-RU" alt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2023-2024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17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7828" y="692696"/>
            <a:ext cx="8594429" cy="731168"/>
          </a:xfrm>
        </p:spPr>
        <p:txBody>
          <a:bodyPr rtlCol="0">
            <a:normAutofit/>
          </a:bodyPr>
          <a:lstStyle/>
          <a:p>
            <a:pPr rtl="0"/>
            <a:r>
              <a:rPr lang="ru-RU" sz="3200" dirty="0"/>
              <a:t>Результаты опроса родителей </a:t>
            </a:r>
            <a:endParaRPr lang="ru" sz="3200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B5962201-8493-44A5-9C5D-8A16EAE893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7594916"/>
              </p:ext>
            </p:extLst>
          </p:nvPr>
        </p:nvGraphicFramePr>
        <p:xfrm>
          <a:off x="693812" y="1423864"/>
          <a:ext cx="6696744" cy="3373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3C298F3-7060-473B-ABF3-DE872DDFDC9B}"/>
              </a:ext>
            </a:extLst>
          </p:cNvPr>
          <p:cNvSpPr txBox="1"/>
          <p:nvPr/>
        </p:nvSpPr>
        <p:spPr>
          <a:xfrm>
            <a:off x="713144" y="5051266"/>
            <a:ext cx="74535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40 последствий пребывания в детском лагере, которые описали родители, </a:t>
            </a:r>
          </a:p>
          <a:p>
            <a:r>
              <a: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 фактов отнесли к полезным и 5 к нейтральным или негативным. 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Польза от пребывания в лагере 87,5 % </a:t>
            </a:r>
            <a:endParaRPr lang="ru-RU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Вред от пребывания в лагере 12,5 %</a:t>
            </a:r>
            <a:endParaRPr lang="ru-RU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54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CAE7228-1AC9-467C-B82C-6DD7D7C77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819" y="364194"/>
            <a:ext cx="8594429" cy="707136"/>
          </a:xfrm>
        </p:spPr>
        <p:txBody>
          <a:bodyPr>
            <a:normAutofit/>
          </a:bodyPr>
          <a:lstStyle/>
          <a:p>
            <a:r>
              <a:rPr lang="ru-RU" sz="3600" dirty="0"/>
              <a:t>Результаты опроса детей 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74415D-E109-411F-BA0F-86FA8AFB747B}"/>
              </a:ext>
            </a:extLst>
          </p:cNvPr>
          <p:cNvSpPr txBox="1"/>
          <p:nvPr/>
        </p:nvSpPr>
        <p:spPr>
          <a:xfrm>
            <a:off x="189756" y="980728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/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605019D1-FA4C-4CC8-AFAB-29826F82C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7008834"/>
              </p:ext>
            </p:extLst>
          </p:nvPr>
        </p:nvGraphicFramePr>
        <p:xfrm>
          <a:off x="496129" y="1156360"/>
          <a:ext cx="5454267" cy="4288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83904E4-4ACE-4C28-9AE4-BFCA7551F37E}"/>
              </a:ext>
            </a:extLst>
          </p:cNvPr>
          <p:cNvSpPr txBox="1"/>
          <p:nvPr/>
        </p:nvSpPr>
        <p:spPr>
          <a:xfrm>
            <a:off x="6238430" y="1754961"/>
            <a:ext cx="396044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50 последствий пребывания в детском лагере, которые описали дети, 42 факта они  отнесли к полезным и 8  к нейтральным или негативным.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большинстве случаев негативными фактами они считали ранний подъем, ранний отбой и отсутствие телефона, что фактически является полезным для здоровья ребенка, но даже учитывая их мнения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Польза от пребывания в лагере 84 % 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Вред от пребывания в лагере 16 %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37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CAE7228-1AC9-467C-B82C-6DD7D7C77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707136"/>
          </a:xfrm>
        </p:spPr>
        <p:txBody>
          <a:bodyPr/>
          <a:lstStyle/>
          <a:p>
            <a:r>
              <a:rPr lang="ru-RU" dirty="0"/>
              <a:t>Вывод: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921D1B-3D2E-4265-8212-154FA6EA43BD}"/>
              </a:ext>
            </a:extLst>
          </p:cNvPr>
          <p:cNvSpPr txBox="1"/>
          <p:nvPr/>
        </p:nvSpPr>
        <p:spPr>
          <a:xfrm>
            <a:off x="677158" y="1556792"/>
            <a:ext cx="5201230" cy="5000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Детский лагерь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это уникальная возможность для детей провести лето в интересной и образовательной атмосфере, научиться новым навыкам и завести новых друзей.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Несмотря на минусы, детский лагерь может быть очень полезным и интересным для детей.</a:t>
            </a:r>
          </a:p>
          <a:p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Пребывание в лагере принесет ребенку очень много пользы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Вредных последствий от пребывания в лагере совсем мало, а если предварительно морально подготовиться, то может совсем и не быть!  </a:t>
            </a: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DFB0BBA-C249-4263-9722-7016518B70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388" y="1556792"/>
            <a:ext cx="6037259" cy="36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1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158" y="908720"/>
            <a:ext cx="8594428" cy="2232248"/>
          </a:xfrm>
        </p:spPr>
        <p:txBody>
          <a:bodyPr rtlCol="0">
            <a:normAutofit/>
          </a:bodyPr>
          <a:lstStyle/>
          <a:p>
            <a:pPr algn="ctr" rtl="0"/>
            <a:r>
              <a:rPr lang="ru" dirty="0"/>
              <a:t>Спасибо за внимание </a:t>
            </a:r>
            <a:br>
              <a:rPr lang="ru" dirty="0"/>
            </a:br>
            <a:r>
              <a:rPr lang="ru" dirty="0">
                <a:sym typeface="Wingdings" panose="05000000000000000000" pitchFamily="2" charset="2"/>
              </a:rPr>
              <a:t></a:t>
            </a:r>
            <a:endParaRPr lang="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77788" y="1628800"/>
            <a:ext cx="9881750" cy="2232248"/>
          </a:xfrm>
        </p:spPr>
        <p:txBody>
          <a:bodyPr rtlCol="0">
            <a:normAutofit/>
          </a:bodyPr>
          <a:lstStyle/>
          <a:p>
            <a:pPr rtl="0"/>
            <a:endParaRPr lang="ru-RU" sz="3600" dirty="0"/>
          </a:p>
          <a:p>
            <a:pPr rtl="0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908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343" y="609600"/>
            <a:ext cx="8594429" cy="1320800"/>
          </a:xfrm>
        </p:spPr>
        <p:txBody>
          <a:bodyPr rtlCol="0"/>
          <a:lstStyle/>
          <a:p>
            <a:pPr rtl="0"/>
            <a:r>
              <a:rPr lang="ru" dirty="0"/>
              <a:t>Актуальность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26B71C82-6533-4DDF-8656-5679B4BBC1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158" y="1844824"/>
            <a:ext cx="6497374" cy="4196537"/>
          </a:xfrm>
        </p:spPr>
        <p:txBody>
          <a:bodyPr/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каждого родителя обеспечить здоровый досуг  ребенка во время каникул. Ведь от того, как ребенок отдохнет в каникулы, зависит его здоровье,  успешность в учебе и саморазвитии. </a:t>
            </a: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Ежегодно в детских лагерях России отдыхают около 5 миллионов детей. </a:t>
            </a:r>
            <a:endParaRPr lang="ru-RU" b="0" i="0" dirty="0">
              <a:solidFill>
                <a:srgbClr val="4D5156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Ежегодно родители сталкиваются с проблемой выбора, отправить ребенка в лагерь или нет. Пользу получит ребенок в лагере или вред? </a:t>
            </a:r>
          </a:p>
          <a:p>
            <a:endParaRPr lang="ru-RU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endParaRPr lang="ru-RU" b="0" i="0" dirty="0">
              <a:solidFill>
                <a:srgbClr val="4D5156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8D37B93B-EFA5-477D-9CE6-5C6499B82A5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331" y="1360841"/>
            <a:ext cx="4608512" cy="4680520"/>
          </a:xfrm>
        </p:spPr>
      </p:pic>
    </p:spTree>
    <p:extLst>
      <p:ext uri="{BB962C8B-B14F-4D97-AF65-F5344CB8AC3E}">
        <p14:creationId xmlns:p14="http://schemas.microsoft.com/office/powerpoint/2010/main" val="1585674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772" y="260648"/>
            <a:ext cx="8594429" cy="1320800"/>
          </a:xfrm>
        </p:spPr>
        <p:txBody>
          <a:bodyPr rtlCol="0"/>
          <a:lstStyle/>
          <a:p>
            <a:pPr rtl="0"/>
            <a:r>
              <a:rPr lang="ru" dirty="0"/>
              <a:t>ЦЕЛЬ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26B71C82-6533-4DDF-8656-5679B4BBC1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784" y="404664"/>
            <a:ext cx="6849087" cy="6048672"/>
          </a:xfrm>
        </p:spPr>
        <p:txBody>
          <a:bodyPr/>
          <a:lstStyle/>
          <a:p>
            <a:pPr marL="0" indent="0">
              <a:buNone/>
            </a:pP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Выявить положительные и отрицательные факты во время пребывания ребенка  в детском лагере. </a:t>
            </a:r>
          </a:p>
          <a:p>
            <a:pPr marL="0" indent="0">
              <a:buNone/>
            </a:pPr>
            <a:endParaRPr lang="ru-RU" b="0" i="0" dirty="0">
              <a:solidFill>
                <a:srgbClr val="4D5156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solidFill>
                <a:srgbClr val="4D5156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b="0" i="0" dirty="0">
              <a:solidFill>
                <a:srgbClr val="4D5156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solidFill>
                <a:srgbClr val="4D5156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b="0" i="0" dirty="0">
              <a:solidFill>
                <a:srgbClr val="4D5156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b="0" i="0" dirty="0">
              <a:solidFill>
                <a:srgbClr val="4D5156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3E3BDE41-BF16-4B35-A30F-474DF7F327C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890" y="514648"/>
            <a:ext cx="2133600" cy="2133600"/>
          </a:xfr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71DB29A-0B64-4E82-8D85-91640B8284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03" y="3068960"/>
            <a:ext cx="2976364" cy="255307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CAC77AD-CD43-4846-A649-5FC0BA1E9024}"/>
              </a:ext>
            </a:extLst>
          </p:cNvPr>
          <p:cNvSpPr txBox="1"/>
          <p:nvPr/>
        </p:nvSpPr>
        <p:spPr>
          <a:xfrm>
            <a:off x="3557843" y="3068960"/>
            <a:ext cx="7508979" cy="2464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Познакомиться с понятиями детский лагерь.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Взглянуть на проблему с разных сторон.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исследование в виде опроса родителей и детей, побывавших в детском лагере.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Проанализировать и сделать выводы. </a:t>
            </a:r>
          </a:p>
        </p:txBody>
      </p:sp>
    </p:spTree>
    <p:extLst>
      <p:ext uri="{BB962C8B-B14F-4D97-AF65-F5344CB8AC3E}">
        <p14:creationId xmlns:p14="http://schemas.microsoft.com/office/powerpoint/2010/main" val="407986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6713398" cy="659160"/>
          </a:xfrm>
        </p:spPr>
        <p:txBody>
          <a:bodyPr rtlCol="0"/>
          <a:lstStyle/>
          <a:p>
            <a:pPr rtl="0"/>
            <a:r>
              <a:rPr lang="ru" dirty="0"/>
              <a:t>История возникновения 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549796" y="1412776"/>
            <a:ext cx="8640960" cy="4680520"/>
          </a:xfrm>
        </p:spPr>
        <p:txBody>
          <a:bodyPr rtlCol="0">
            <a:norm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Москве первые колонии возникли в 1886 г. Основательницей летней колонии для учащихся городских училищ, детей мещан, купцов, крестьян  считается попечительница женских училищ Е.Н. Орлова, которая в 1887 году отправила в свое имение пятнадцать девочек. 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1895 году в Петербурге была открыта первая колония для детей, обучавшихся в начальных городских училищах, организованная Обществом охранения народного здравия. Общество устраивало лечебные колонии для учащихся гимназий, которые больны. </a:t>
            </a:r>
          </a:p>
        </p:txBody>
      </p:sp>
    </p:spTree>
    <p:extLst>
      <p:ext uri="{BB962C8B-B14F-4D97-AF65-F5344CB8AC3E}">
        <p14:creationId xmlns:p14="http://schemas.microsoft.com/office/powerpoint/2010/main" val="32313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158" y="464196"/>
            <a:ext cx="8594429" cy="803176"/>
          </a:xfrm>
        </p:spPr>
        <p:txBody>
          <a:bodyPr rtlCol="0"/>
          <a:lstStyle/>
          <a:p>
            <a:pPr rtl="0"/>
            <a:r>
              <a:rPr lang="ru-RU" dirty="0"/>
              <a:t>Что такое Детский лагерь ?</a:t>
            </a:r>
            <a:endParaRPr lang="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77158" y="1159727"/>
            <a:ext cx="8729622" cy="657772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ru" dirty="0"/>
              <a:t>	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6A4FCB2-3670-41A1-985B-51F16B126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158" y="1412777"/>
            <a:ext cx="5057214" cy="5328592"/>
          </a:xfrm>
        </p:spPr>
        <p:txBody>
          <a:bodyPr>
            <a:norm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это  форма отдыха и оздоровления детей, где 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гармонично сочетаются умственные и физические виды деятельности.  Отдых 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основан на принципах коллективного взаимодействия. 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Отдыхающие лагеря формируются в небольшие отряды по возрастам, за каждым отрядом закрепляется 2-3 вожатых.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F36AED0-07C9-416B-BD06-94514C767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848" y="3058828"/>
            <a:ext cx="4392488" cy="263574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AE91B09-77A7-4903-A1F0-274F1EDBDC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476" y="548680"/>
            <a:ext cx="4096455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47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607C9422-775A-41E3-A3FD-AECED8A1D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788" y="399722"/>
            <a:ext cx="8594429" cy="766230"/>
          </a:xfrm>
        </p:spPr>
        <p:txBody>
          <a:bodyPr rtlCol="0"/>
          <a:lstStyle/>
          <a:p>
            <a:pPr rtl="0"/>
            <a:r>
              <a:rPr lang="ru-RU" dirty="0"/>
              <a:t>Вожатый </a:t>
            </a:r>
            <a:endParaRPr lang="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CCF729-2C4F-4B4E-9E1B-F6589A523A5D}"/>
              </a:ext>
            </a:extLst>
          </p:cNvPr>
          <p:cNvSpPr txBox="1"/>
          <p:nvPr/>
        </p:nvSpPr>
        <p:spPr>
          <a:xfrm>
            <a:off x="-314300" y="2932818"/>
            <a:ext cx="45874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	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BF7762-4365-40CD-B306-9876D51F9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1844" y="1165952"/>
            <a:ext cx="5832648" cy="4875409"/>
          </a:xfrm>
        </p:spPr>
        <p:txBody>
          <a:bodyPr>
            <a:normAutofit fontScale="70000" lnSpcReduction="20000"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3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Вожатый</a:t>
            </a:r>
            <a:r>
              <a:rPr lang="ru-RU" sz="2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ru-RU" sz="23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это </a:t>
            </a:r>
            <a:r>
              <a:rPr lang="ru-RU" sz="2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специалист, 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отвечающий за сохранность и развитие ребенка. 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Его функции</a:t>
            </a:r>
            <a:r>
              <a:rPr lang="ru-RU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endParaRPr lang="ru-RU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3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Развлекать!</a:t>
            </a:r>
            <a:r>
              <a:rPr lang="ru-RU" sz="23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- </a:t>
            </a:r>
            <a:r>
              <a:rPr lang="ru-RU" sz="2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он помогает отряду окрепнуть в разлуке со своим домом, помогает детям завести новых друзей. Показывает, как надо веселиться и участвовать во всех запланированных программах. Он - друг, который всегда в хорошем настроении.</a:t>
            </a:r>
            <a:endParaRPr lang="ru-RU" sz="23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300" b="1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Воспитатывать</a:t>
            </a:r>
            <a:r>
              <a:rPr lang="ru-RU" sz="23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</a:t>
            </a:r>
            <a:r>
              <a:rPr lang="ru-RU" sz="23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- </a:t>
            </a:r>
            <a:r>
              <a:rPr lang="ru-RU" sz="2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он является примером для других детей, много разговаривает с ними, обсуждает проблемы или конфликты в коллективе и даже во всем мире. Старается поддерживать позитивный настрой в отношениях между детьми.</a:t>
            </a:r>
            <a:endParaRPr lang="ru-RU" sz="2300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3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Сохранять здоровье!</a:t>
            </a:r>
            <a:r>
              <a:rPr lang="ru-RU" sz="23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- </a:t>
            </a:r>
            <a:r>
              <a:rPr lang="ru-RU" sz="23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вожатый обязан вернуть ребёнка как минимум таким же, каким тот прибыл в лагерь. Ну или даже лучше прежнего.</a:t>
            </a:r>
            <a:endParaRPr lang="ru-RU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1F3783A-7DB9-4428-BB7A-57D7753579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508" y="383490"/>
            <a:ext cx="3508411" cy="243321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003F6DA-53E1-4D94-B2B9-618124E7DD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041" y="3226116"/>
            <a:ext cx="3885343" cy="245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68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756" y="116632"/>
            <a:ext cx="9217024" cy="792088"/>
          </a:xfrm>
        </p:spPr>
        <p:txBody>
          <a:bodyPr rtlCol="0">
            <a:normAutofit/>
          </a:bodyPr>
          <a:lstStyle/>
          <a:p>
            <a:pPr rtl="0"/>
            <a:r>
              <a:rPr lang="ru-RU" sz="2500" dirty="0"/>
              <a:t>Плюсы </a:t>
            </a:r>
            <a:r>
              <a:rPr lang="ru-RU" sz="2800" b="1" dirty="0">
                <a:latin typeface="Calibri" panose="020F0502020204030204" pitchFamily="34" charset="0"/>
              </a:rPr>
              <a:t>детского лагеря </a:t>
            </a:r>
            <a:endParaRPr lang="ru" sz="25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6300705-21AB-427C-BAB6-E49952078A23}"/>
              </a:ext>
            </a:extLst>
          </p:cNvPr>
          <p:cNvSpPr txBox="1"/>
          <p:nvPr/>
        </p:nvSpPr>
        <p:spPr>
          <a:xfrm>
            <a:off x="729816" y="1124744"/>
            <a:ext cx="50889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Новые знакомства и друзья.</a:t>
            </a:r>
            <a:b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Развитие социальных навыков.</a:t>
            </a:r>
            <a:b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Физическая активность и здоровый образ жизни.</a:t>
            </a:r>
            <a:b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Обучение новым навыкам.</a:t>
            </a:r>
            <a:b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Незабываемые впечатления и приключения.</a:t>
            </a:r>
            <a:b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b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1C4A0F0-3A0F-487C-908F-712AE45978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005" y="1412776"/>
            <a:ext cx="4116795" cy="2808312"/>
          </a:xfrm>
          <a:prstGeom prst="rect">
            <a:avLst/>
          </a:prstGeom>
        </p:spPr>
      </p:pic>
      <p:sp>
        <p:nvSpPr>
          <p:cNvPr id="6" name="Знак ''плюс'' 5">
            <a:extLst>
              <a:ext uri="{FF2B5EF4-FFF2-40B4-BE49-F238E27FC236}">
                <a16:creationId xmlns:a16="http://schemas.microsoft.com/office/drawing/2014/main" id="{52350687-D7A4-4B64-B591-7534CFC9885C}"/>
              </a:ext>
            </a:extLst>
          </p:cNvPr>
          <p:cNvSpPr/>
          <p:nvPr/>
        </p:nvSpPr>
        <p:spPr>
          <a:xfrm>
            <a:off x="333772" y="1340768"/>
            <a:ext cx="504056" cy="43204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нак ''плюс'' 6">
            <a:extLst>
              <a:ext uri="{FF2B5EF4-FFF2-40B4-BE49-F238E27FC236}">
                <a16:creationId xmlns:a16="http://schemas.microsoft.com/office/drawing/2014/main" id="{891BE33E-7D63-42DB-89D1-D76A7FCE065E}"/>
              </a:ext>
            </a:extLst>
          </p:cNvPr>
          <p:cNvSpPr/>
          <p:nvPr/>
        </p:nvSpPr>
        <p:spPr>
          <a:xfrm>
            <a:off x="333772" y="1890701"/>
            <a:ext cx="504056" cy="53833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нак ''плюс'' 7">
            <a:extLst>
              <a:ext uri="{FF2B5EF4-FFF2-40B4-BE49-F238E27FC236}">
                <a16:creationId xmlns:a16="http://schemas.microsoft.com/office/drawing/2014/main" id="{5B61AF88-1174-4DAE-8BCD-F09B2ABB275E}"/>
              </a:ext>
            </a:extLst>
          </p:cNvPr>
          <p:cNvSpPr/>
          <p:nvPr/>
        </p:nvSpPr>
        <p:spPr>
          <a:xfrm>
            <a:off x="333772" y="2555913"/>
            <a:ext cx="504056" cy="54178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нак ''плюс'' 8">
            <a:extLst>
              <a:ext uri="{FF2B5EF4-FFF2-40B4-BE49-F238E27FC236}">
                <a16:creationId xmlns:a16="http://schemas.microsoft.com/office/drawing/2014/main" id="{AD40A4E5-DC5A-490B-8DA6-173D826C55E1}"/>
              </a:ext>
            </a:extLst>
          </p:cNvPr>
          <p:cNvSpPr/>
          <p:nvPr/>
        </p:nvSpPr>
        <p:spPr>
          <a:xfrm>
            <a:off x="360772" y="3246970"/>
            <a:ext cx="504056" cy="56037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нак ''плюс'' 9">
            <a:extLst>
              <a:ext uri="{FF2B5EF4-FFF2-40B4-BE49-F238E27FC236}">
                <a16:creationId xmlns:a16="http://schemas.microsoft.com/office/drawing/2014/main" id="{BE7E54CA-22CF-40C6-9738-0AC01E7BFDC2}"/>
              </a:ext>
            </a:extLst>
          </p:cNvPr>
          <p:cNvSpPr/>
          <p:nvPr/>
        </p:nvSpPr>
        <p:spPr>
          <a:xfrm>
            <a:off x="333772" y="3944051"/>
            <a:ext cx="504056" cy="56037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76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443" y="260648"/>
            <a:ext cx="8594429" cy="731168"/>
          </a:xfrm>
        </p:spPr>
        <p:txBody>
          <a:bodyPr rtlCol="0">
            <a:normAutofit/>
          </a:bodyPr>
          <a:lstStyle/>
          <a:p>
            <a:pPr rtl="0"/>
            <a:r>
              <a:rPr lang="ru-RU" sz="2400" dirty="0"/>
              <a:t>Минусы </a:t>
            </a:r>
            <a:r>
              <a:rPr lang="ru-RU" sz="2400" b="1" dirty="0">
                <a:latin typeface="Calibri" panose="020F0502020204030204" pitchFamily="34" charset="0"/>
              </a:rPr>
              <a:t>детского лагеря </a:t>
            </a:r>
            <a:endParaRPr lang="ru" sz="2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9E05274-6E50-498F-8AAC-3CD544BBE467}"/>
              </a:ext>
            </a:extLst>
          </p:cNvPr>
          <p:cNvSpPr txBox="1"/>
          <p:nvPr/>
        </p:nvSpPr>
        <p:spPr>
          <a:xfrm>
            <a:off x="256100" y="700357"/>
            <a:ext cx="1169784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/>
              <a:t>	</a:t>
            </a:r>
            <a:endParaRPr lang="ru-RU" sz="12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296D0B-0D73-4F1A-8557-B3F6902EB2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53853" y="1340769"/>
            <a:ext cx="5081448" cy="374029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Расстояние от семьи. Тоска, тревога.</a:t>
            </a: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Адаптация к новой среде, к новым людям. Страх неизвестности. </a:t>
            </a: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Риск травм и травматических ситуаций во время активности.</a:t>
            </a: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Качество проживания. Простая организация быта и питания. </a:t>
            </a: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Риск заражения инфекционными заболеваниями.</a:t>
            </a: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5" name="Знак ''минус'' 4">
            <a:extLst>
              <a:ext uri="{FF2B5EF4-FFF2-40B4-BE49-F238E27FC236}">
                <a16:creationId xmlns:a16="http://schemas.microsoft.com/office/drawing/2014/main" id="{127CA47D-5250-48F8-9570-E2D2101B98C6}"/>
              </a:ext>
            </a:extLst>
          </p:cNvPr>
          <p:cNvSpPr/>
          <p:nvPr/>
        </p:nvSpPr>
        <p:spPr>
          <a:xfrm>
            <a:off x="723343" y="1274652"/>
            <a:ext cx="376685" cy="426878"/>
          </a:xfrm>
          <a:prstGeom prst="mathMinus">
            <a:avLst>
              <a:gd name="adj1" fmla="val 282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нак ''минус'' 14">
            <a:extLst>
              <a:ext uri="{FF2B5EF4-FFF2-40B4-BE49-F238E27FC236}">
                <a16:creationId xmlns:a16="http://schemas.microsoft.com/office/drawing/2014/main" id="{2FAA1FD8-95DC-4B67-B7DC-DF703E0F11EC}"/>
              </a:ext>
            </a:extLst>
          </p:cNvPr>
          <p:cNvSpPr/>
          <p:nvPr/>
        </p:nvSpPr>
        <p:spPr>
          <a:xfrm>
            <a:off x="692909" y="1984752"/>
            <a:ext cx="376685" cy="426878"/>
          </a:xfrm>
          <a:prstGeom prst="mathMinus">
            <a:avLst>
              <a:gd name="adj1" fmla="val 282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нак ''минус'' 16">
            <a:extLst>
              <a:ext uri="{FF2B5EF4-FFF2-40B4-BE49-F238E27FC236}">
                <a16:creationId xmlns:a16="http://schemas.microsoft.com/office/drawing/2014/main" id="{5F24C342-16DE-4EF8-833E-DAB722376CD0}"/>
              </a:ext>
            </a:extLst>
          </p:cNvPr>
          <p:cNvSpPr/>
          <p:nvPr/>
        </p:nvSpPr>
        <p:spPr>
          <a:xfrm>
            <a:off x="708650" y="2647065"/>
            <a:ext cx="376685" cy="426878"/>
          </a:xfrm>
          <a:prstGeom prst="mathMinus">
            <a:avLst>
              <a:gd name="adj1" fmla="val 282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Знак ''минус'' 17">
            <a:extLst>
              <a:ext uri="{FF2B5EF4-FFF2-40B4-BE49-F238E27FC236}">
                <a16:creationId xmlns:a16="http://schemas.microsoft.com/office/drawing/2014/main" id="{B82854ED-F8F2-43DC-94E3-A549F5D19D46}"/>
              </a:ext>
            </a:extLst>
          </p:cNvPr>
          <p:cNvSpPr/>
          <p:nvPr/>
        </p:nvSpPr>
        <p:spPr>
          <a:xfrm>
            <a:off x="723343" y="3300213"/>
            <a:ext cx="376685" cy="426878"/>
          </a:xfrm>
          <a:prstGeom prst="mathMinus">
            <a:avLst>
              <a:gd name="adj1" fmla="val 282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Знак ''минус'' 18">
            <a:extLst>
              <a:ext uri="{FF2B5EF4-FFF2-40B4-BE49-F238E27FC236}">
                <a16:creationId xmlns:a16="http://schemas.microsoft.com/office/drawing/2014/main" id="{C740484C-0AEA-491B-898C-46B17D653963}"/>
              </a:ext>
            </a:extLst>
          </p:cNvPr>
          <p:cNvSpPr/>
          <p:nvPr/>
        </p:nvSpPr>
        <p:spPr>
          <a:xfrm>
            <a:off x="723343" y="3977197"/>
            <a:ext cx="376685" cy="426878"/>
          </a:xfrm>
          <a:prstGeom prst="mathMinus">
            <a:avLst>
              <a:gd name="adj1" fmla="val 282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15084F7-D08A-4BD7-A822-DA2C27D388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476" y="1716719"/>
            <a:ext cx="3359249" cy="228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68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780" y="246062"/>
            <a:ext cx="9217024" cy="792088"/>
          </a:xfrm>
        </p:spPr>
        <p:txBody>
          <a:bodyPr rtlCol="0">
            <a:normAutofit/>
          </a:bodyPr>
          <a:lstStyle/>
          <a:p>
            <a:pPr rtl="0"/>
            <a:r>
              <a:rPr lang="ru-RU" sz="2500" dirty="0"/>
              <a:t>Исследование </a:t>
            </a:r>
            <a:endParaRPr lang="ru" sz="2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DA1489-45C8-4A3E-890D-90E4712EDB99}"/>
              </a:ext>
            </a:extLst>
          </p:cNvPr>
          <p:cNvSpPr txBox="1"/>
          <p:nvPr/>
        </p:nvSpPr>
        <p:spPr>
          <a:xfrm>
            <a:off x="3050540" y="1702406"/>
            <a:ext cx="6101080" cy="5124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Актуальность данной темы  волнует множество родителей каждый год, когда приходится сделать выбор, отправить ребенка в лагерь или нет.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Мы провели исследование в виде опроса родителей и детей, которые побывали в детском лагере.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</a:t>
            </a:r>
            <a:r>
              <a:rPr lang="ru-RU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езультаты опроса родителей и детей сведены в итоговую таблицу, где ответы разделили на полезные и вредные воздействия на ребенка: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6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Serenity">
      <a:dk1>
        <a:srgbClr val="164B4F"/>
      </a:dk1>
      <a:lt1>
        <a:sysClr val="window" lastClr="FFFFFF"/>
      </a:lt1>
      <a:dk2>
        <a:srgbClr val="000000"/>
      </a:dk2>
      <a:lt2>
        <a:srgbClr val="C5E5EC"/>
      </a:lt2>
      <a:accent1>
        <a:srgbClr val="1B91A1"/>
      </a:accent1>
      <a:accent2>
        <a:srgbClr val="46AC6F"/>
      </a:accent2>
      <a:accent3>
        <a:srgbClr val="37AFD5"/>
      </a:accent3>
      <a:accent4>
        <a:srgbClr val="6786A9"/>
      </a:accent4>
      <a:accent5>
        <a:srgbClr val="90A693"/>
      </a:accent5>
      <a:accent6>
        <a:srgbClr val="389066"/>
      </a:accent6>
      <a:hlink>
        <a:srgbClr val="27A99A"/>
      </a:hlink>
      <a:folHlink>
        <a:srgbClr val="94AE9D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Serenity">
      <a:dk1>
        <a:srgbClr val="164B4F"/>
      </a:dk1>
      <a:lt1>
        <a:sysClr val="window" lastClr="FFFFFF"/>
      </a:lt1>
      <a:dk2>
        <a:srgbClr val="000000"/>
      </a:dk2>
      <a:lt2>
        <a:srgbClr val="C5E5EC"/>
      </a:lt2>
      <a:accent1>
        <a:srgbClr val="1B91A1"/>
      </a:accent1>
      <a:accent2>
        <a:srgbClr val="46AC6F"/>
      </a:accent2>
      <a:accent3>
        <a:srgbClr val="37AFD5"/>
      </a:accent3>
      <a:accent4>
        <a:srgbClr val="6786A9"/>
      </a:accent4>
      <a:accent5>
        <a:srgbClr val="90A693"/>
      </a:accent5>
      <a:accent6>
        <a:srgbClr val="389066"/>
      </a:accent6>
      <a:hlink>
        <a:srgbClr val="27A99A"/>
      </a:hlink>
      <a:folHlink>
        <a:srgbClr val="94AE9D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false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1360506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2011-12-12T13:37:00+00:00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2035-01-01T08:00:00+00:00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TP102801108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706526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REDMOND\v-soujap</DisplayName>
        <AccountId>1954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683C129-7B42-490A-AD74-E9303BC76D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249165-F638-412C-8E0A-DFB7045CA2E0}">
  <ds:schemaRefs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11E33DF-2340-4F4E-B874-B73FEFEBFC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6592</TotalTime>
  <Words>772</Words>
  <Application>Microsoft Office PowerPoint</Application>
  <PresentationFormat>Произвольный</PresentationFormat>
  <Paragraphs>83</Paragraphs>
  <Slides>13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Arial</vt:lpstr>
      <vt:lpstr>Calibri</vt:lpstr>
      <vt:lpstr>Euphemia</vt:lpstr>
      <vt:lpstr>Trebuchet MS</vt:lpstr>
      <vt:lpstr>Wingdings 3</vt:lpstr>
      <vt:lpstr>Аспект</vt:lpstr>
      <vt:lpstr> </vt:lpstr>
      <vt:lpstr>Актуальность </vt:lpstr>
      <vt:lpstr>ЦЕЛЬ </vt:lpstr>
      <vt:lpstr>История возникновения </vt:lpstr>
      <vt:lpstr>Что такое Детский лагерь ?</vt:lpstr>
      <vt:lpstr>Вожатый </vt:lpstr>
      <vt:lpstr>Плюсы детского лагеря </vt:lpstr>
      <vt:lpstr>Минусы детского лагеря </vt:lpstr>
      <vt:lpstr>Исследование </vt:lpstr>
      <vt:lpstr>Результаты опроса родителей </vt:lpstr>
      <vt:lpstr>Результаты опроса детей  </vt:lpstr>
      <vt:lpstr>Вывод:</vt:lpstr>
      <vt:lpstr>Спасибо за внимание 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Проэкт Тур-Эндуро «Альянс Вершин»</dc:title>
  <dc:creator>Анатолий Волошин</dc:creator>
  <cp:lastModifiedBy>3570</cp:lastModifiedBy>
  <cp:revision>106</cp:revision>
  <dcterms:created xsi:type="dcterms:W3CDTF">2023-06-23T17:50:34Z</dcterms:created>
  <dcterms:modified xsi:type="dcterms:W3CDTF">2024-01-16T04:38:22Z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