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9" r:id="rId5"/>
    <p:sldId id="268" r:id="rId6"/>
    <p:sldId id="265" r:id="rId7"/>
    <p:sldId id="276" r:id="rId8"/>
    <p:sldId id="277" r:id="rId9"/>
    <p:sldId id="275" r:id="rId10"/>
    <p:sldId id="274" r:id="rId11"/>
    <p:sldId id="281" r:id="rId12"/>
    <p:sldId id="280" r:id="rId13"/>
    <p:sldId id="282" r:id="rId14"/>
    <p:sldId id="28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2939"/>
    <a:srgbClr val="AC187B"/>
    <a:srgbClr val="C6247A"/>
    <a:srgbClr val="C52378"/>
    <a:srgbClr val="98124D"/>
    <a:srgbClr val="853E5B"/>
    <a:srgbClr val="F94900"/>
    <a:srgbClr val="613125"/>
    <a:srgbClr val="E4ECD1"/>
    <a:srgbClr val="8ED35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8029" autoAdjust="0"/>
  </p:normalViewPr>
  <p:slideViewPr>
    <p:cSldViewPr snapToGrid="0">
      <p:cViewPr varScale="1">
        <p:scale>
          <a:sx n="68" d="100"/>
          <a:sy n="68" d="100"/>
        </p:scale>
        <p:origin x="-12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04956" y="1305342"/>
            <a:ext cx="67340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25599" y="2551837"/>
            <a:ext cx="6037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4133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38400" y="25657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669143" y="1074058"/>
            <a:ext cx="5863771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Отчет </a:t>
            </a:r>
            <a:b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по теме самообразования</a:t>
            </a:r>
            <a:b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i="1" dirty="0" err="1" smtClean="0">
                <a:solidFill>
                  <a:schemeClr val="tx2">
                    <a:lumMod val="75000"/>
                  </a:schemeClr>
                </a:solidFill>
              </a:rPr>
              <a:t>Плосковой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 И.Н. – воспитателя</a:t>
            </a:r>
            <a:b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 МАОУ ДОД  </a:t>
            </a:r>
            <a:r>
              <a:rPr lang="ru-RU" sz="2800" b="1" i="1" dirty="0" err="1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/с «Сказка» </a:t>
            </a:r>
            <a:b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корпус «Звёздочка» </a:t>
            </a:r>
            <a:b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 за 2019 учебный  год.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59543" y="873340"/>
            <a:ext cx="73442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Творческий проект «Новогодние фантазии»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2551" y="4093242"/>
            <a:ext cx="4267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5480" y="1436681"/>
            <a:ext cx="4267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28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725714"/>
            <a:ext cx="5791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Консультация для родителей «</a:t>
            </a:r>
            <a:r>
              <a:rPr lang="ru-RU" sz="2400" b="1" dirty="0" err="1" smtClean="0">
                <a:solidFill>
                  <a:srgbClr val="C00000"/>
                </a:solidFill>
              </a:rPr>
              <a:t>Пластилинография</a:t>
            </a:r>
            <a:r>
              <a:rPr lang="ru-RU" sz="2400" b="1" dirty="0" smtClean="0">
                <a:solidFill>
                  <a:srgbClr val="C00000"/>
                </a:solidFill>
              </a:rPr>
              <a:t>  как средство развития творческих способностей детей дошкольного возраста»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479626" y="43934"/>
            <a:ext cx="1847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1781" y="2981894"/>
            <a:ext cx="4267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8229" y="725714"/>
            <a:ext cx="7053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Выставка творческих работ детей 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(декабрь 2019 года)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5929" y="1842188"/>
            <a:ext cx="24003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9682" y="1974896"/>
            <a:ext cx="2851956" cy="3813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768" y="0"/>
            <a:ext cx="947376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67657" y="354533"/>
            <a:ext cx="7736114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Ожидаемый результат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реализации программы кружка: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</a:t>
            </a:r>
            <a:r>
              <a:rPr kumimoji="0" lang="ru-RU" sz="1600" b="1" i="0" u="sng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познавательной активности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Весь подбираемый материал для занятий с детьми, имеет практическую направленность, максимально опирается на имеющийся у них жизненный опыт, помогает выделить сущность признаков изучаемых объектов и явлений, активизирует образы и представления, хранящиеся в долговременной памяти. Они позволяют уточнить уже усвоенные им знания, расширить их, применять первые варианты обобщения.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интересной игровой форме обогащается</a:t>
            </a:r>
            <a:r>
              <a:rPr kumimoji="0" lang="ru-RU" sz="1600" b="1" i="0" u="sng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словарь</a:t>
            </a:r>
            <a:r>
              <a:rPr kumimoji="0" lang="ru-RU" sz="1600" b="1" i="0" u="sng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детей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процессе обыгрывания сюжета и выполнения практических действий с пластилином ведётся непрерывный разговор с детьми. Такая игровая организация деятельности детей стимулирует их речевую активность, вызывает речевое подражание, формирование и активизации словаря,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обогащение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ребенком речи.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Знакомство</a:t>
            </a:r>
            <a:r>
              <a:rPr kumimoji="0" lang="ru-RU" sz="1600" b="1" i="0" u="sng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художественными произведениями: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стихами,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потешками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пальчиковыми играми.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Развивают сенсорные эталоны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детей воспитывается 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тактильные и термические чувства пальцев.</a:t>
            </a:r>
            <a:r>
              <a:rPr lang="ru-RU" sz="1600" dirty="0" smtClean="0"/>
              <a:t> .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Необходимость тактильного и термического чувства кончиками и подушечками пальцев обусловлена практикой жизни, должна стать необходимой фазой обучения, накопления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социокультурного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опыта ребенка.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262742" y="392009"/>
            <a:ext cx="6836229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 отслеживания результатов работы с детьми проводится  диагностика два раза в год (октябрь, май). Она  направлена на обследование уровня развития ручных умений детей, а именно: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Технические навыки: раскатывание, сплющивание, размазывание.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Проявление творчества в декоре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Развитие мелкой моторики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Проявление аккуратности и трудолюбия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диагностики проводятся методом наблюдения, данные обрабатываются в сводную таблицу. Эффективность реализации темы определяется увеличением % детей, повысивших свой уровень.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Итоги первичной диагностики: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3425372"/>
          <a:ext cx="6589485" cy="2510972"/>
        </p:xfrm>
        <a:graphic>
          <a:graphicData uri="http://schemas.openxmlformats.org/drawingml/2006/table">
            <a:tbl>
              <a:tblPr/>
              <a:tblGrid>
                <a:gridCol w="956776"/>
                <a:gridCol w="971523"/>
                <a:gridCol w="971523"/>
                <a:gridCol w="965034"/>
                <a:gridCol w="903687"/>
                <a:gridCol w="879503"/>
                <a:gridCol w="941439"/>
              </a:tblGrid>
              <a:tr h="41849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ребенка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Технические навыки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Проявление творчества в работе</a:t>
                      </a:r>
                      <a:endParaRPr lang="ru-RU" sz="10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Развитие мелкой моторики</a:t>
                      </a:r>
                      <a:endParaRPr lang="ru-RU" sz="10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Проявление аккуратности и трудолюбия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54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раскатывание</a:t>
                      </a:r>
                      <a:endParaRPr lang="ru-RU" sz="10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сплющивание</a:t>
                      </a:r>
                      <a:endParaRPr lang="ru-RU" sz="10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размазывание</a:t>
                      </a:r>
                      <a:endParaRPr lang="ru-RU" sz="1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первичная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3-27%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6-65%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1-9%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4-36%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1-9%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6-55%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935" marR="589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1" y="1132113"/>
            <a:ext cx="707889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Тема самообразования на 2019-2020 учебный год</a:t>
            </a: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«</a:t>
            </a:r>
            <a:r>
              <a:rPr lang="ru-RU" sz="2800" b="1" dirty="0" err="1" smtClean="0">
                <a:solidFill>
                  <a:srgbClr val="002060"/>
                </a:solidFill>
              </a:rPr>
              <a:t>Пластилинография</a:t>
            </a:r>
            <a:r>
              <a:rPr lang="ru-RU" sz="2800" b="1" dirty="0" smtClean="0">
                <a:solidFill>
                  <a:srgbClr val="002060"/>
                </a:solidFill>
              </a:rPr>
              <a:t> как средство развития мелкой моторики у детей дошкольного возраста»</a:t>
            </a:r>
            <a:r>
              <a:rPr lang="ru-RU" sz="1600" dirty="0" smtClean="0">
                <a:solidFill>
                  <a:srgbClr val="002060"/>
                </a:solidFill>
              </a:rPr>
              <a:t/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2000" b="1" u="sng" dirty="0" smtClean="0">
                <a:solidFill>
                  <a:srgbClr val="002060"/>
                </a:solidFill>
              </a:rPr>
              <a:t>Цель:</a:t>
            </a:r>
            <a:r>
              <a:rPr lang="ru-RU" sz="2000" b="1" dirty="0" smtClean="0">
                <a:solidFill>
                  <a:srgbClr val="002060"/>
                </a:solidFill>
              </a:rPr>
              <a:t> Развития мелкой моторики у детей  дошкольного возраста через реализацию программы кружка «</a:t>
            </a:r>
            <a:r>
              <a:rPr lang="ru-RU" sz="2000" b="1" dirty="0" err="1" smtClean="0">
                <a:solidFill>
                  <a:srgbClr val="002060"/>
                </a:solidFill>
              </a:rPr>
              <a:t>Пластилинографи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u="sng" dirty="0" smtClean="0">
                <a:solidFill>
                  <a:srgbClr val="002060"/>
                </a:solidFill>
              </a:rPr>
              <a:t>Задачи: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● развитие, координации движения рук, глазомера;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● освоение приемов </a:t>
            </a:r>
            <a:r>
              <a:rPr lang="ru-RU" sz="2000" b="1" dirty="0" err="1" smtClean="0">
                <a:solidFill>
                  <a:srgbClr val="002060"/>
                </a:solidFill>
              </a:rPr>
              <a:t>пластилинографии</a:t>
            </a:r>
            <a:r>
              <a:rPr lang="ru-RU" sz="2000" b="1" dirty="0" smtClean="0">
                <a:solidFill>
                  <a:srgbClr val="002060"/>
                </a:solidFill>
              </a:rPr>
              <a:t> (скатывание, надавливание, размазывание);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● формирование навыков работы с пластилином, побуждение интереса </a:t>
            </a:r>
            <a:r>
              <a:rPr lang="ru-RU" sz="2000" b="1" smtClean="0">
                <a:solidFill>
                  <a:srgbClr val="002060"/>
                </a:solidFill>
              </a:rPr>
              <a:t>к лепке.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365559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59543" y="578456"/>
            <a:ext cx="734422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Актуальность 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проблемность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развития мелкой моторики у детей  дошкольного возраста. 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Одной из главных проблем в настоящее время для общества является полноценное и всестороннее развитие детей. Развитие руки ребенка, ручных умений или мелкой пальцевой моторики является одним из самых главных условий хорошего физического и нервно-психического развития ребёнка.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 из самых главных индикаторов интеллектуальной готовности к школе считается уровень развития мелкой моторики у ребенка. Функция человеческой руки неповторима и универсальна. Сухомлинский в своих воспоминаниях писал о том, что «ум ребенка находится на кончиках его пальцев. Чем больше мастерства в детской руке, тем ребенок умнее. Именно руки учат ребенка точности, аккуратности, ясности мышления. Движения рук возбуждают мозг, заставляя его развиваться» 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Мелкая моторика — совокупность скоординированных действий нервной, мышечной и костной систем, часто в сочетании со зрительной системой в выполнении мелких и точных движений кистями и пальцами рук и ног. В применении к моторным навыкам руки и пальцев часто используется термин ловкость..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Развивая мелкую моторику рук, мы влияем на общее психическое   развитие ребенка. Систематические упражнения по тренировки движений пальцев рук являются мощным средством повышения работоспособности коры головного мозга.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5029" y="711199"/>
            <a:ext cx="738777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того, чтобы добиться успешного и гармоничного развития интеллектуальных способностей, развития речевой деятельности, а также сохранения благоприятного психического и физического развития ребенка необходима система целенаправленной работы по развитию мелкой моторики, в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часности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через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пластилинографию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же это такое "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"? Само понятие состоит из двух слов "пластилин" - художественный материал, из которого осуществляется замысел, в нашем случае создание 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полуобьемных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изображений и "графия" - создавать, изображать. Это техника, не требующая определенных способностей от ребенка, очень проста в исполнении.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Художественный материал "пластилин"имеет огромное значение в развитии ребенка.  С раннего  возраста   ребенок знаком с материалом, из которого можно  лепить, но мало кто знает, что пластилином можно рисовать Рисование пластилином способствует развитию речи, (так как при этом индуктивно происходит возбуждение в речевых центрах мозга,  подготавливает их к  письму.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Кисти рук приобретают хорошую подвижность, гибкость, исчезает скованность  движений, это в дальнейшем облегчает 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приобретение навыков письма.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14400" y="734189"/>
            <a:ext cx="7649029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2.Интеграция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пластилинографии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образовательным областям согласно с ФГОС ДО.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программы кружка:</a:t>
            </a:r>
            <a:endParaRPr kumimoji="0" lang="ru-RU" sz="1600" b="1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привитие эстетического вкуса, пробуждение творческой активности у воспитанников;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знакомство с новым видом аппликации;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приобретение знаний, умений и навыков выполнения картин из пластилина;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по образовательным областям: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Познавательное развитие: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-учить выделять в предметах цвет и форму и делать и делать их объектами специального рассматривания и воспроизведения.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Речевое развитие: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-обогащение пассивного и активного словаря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-овладение речью как средством общения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Социально-коммуникативное развитие: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-формировать элементарные способы сотрудничества: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-воспитывать доброжелательные отношения со взрослыми и сверстниками: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-формировать позитивные установки к различным видам творчества.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Художественно-эстетическое развитие: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-развивать предпосылки восприятия и понимания произведений искусства и мира природы: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-становление эстетического отношения к окружающему миру;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-реализация самостоятельной творческой деятельности детей.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Физическое развитие: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-развитие мелкой моторики пальцев рук;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-развитие зрительно-моторной  координации.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40114" y="1247876"/>
            <a:ext cx="58637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3.Мероприятия по реализации  темы самообразования: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Реализация программы кружка;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Участие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детей в конкурсах различного уровня;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родителей;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Участие  педагога в различных конкурсах;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Выставки творческих работ детей;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Мастер-классы для  педагогов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и родителей.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929142" y="1643743"/>
          <a:ext cx="2871787" cy="4064000"/>
        </p:xfrm>
        <a:graphic>
          <a:graphicData uri="http://schemas.openxmlformats.org/presentationml/2006/ole">
            <p:oleObj spid="_x0000_s25601" name="Acrobat Document" r:id="rId4" imgW="5667139" imgH="8019997" progId="AcroExch.Document.DC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98057" y="16110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80457" y="914400"/>
            <a:ext cx="62846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Творческий проект «Осень –волшебница»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7834" y="1363663"/>
            <a:ext cx="4267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4292" y="4034292"/>
            <a:ext cx="4267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1720" y="1044350"/>
            <a:ext cx="4267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1045256" y="1498599"/>
          <a:ext cx="2871787" cy="4064000"/>
        </p:xfrm>
        <a:graphic>
          <a:graphicData uri="http://schemas.openxmlformats.org/presentationml/2006/ole">
            <p:oleObj spid="_x0000_s24578" name="Acrobat Document" r:id="rId5" imgW="5667139" imgH="8019997" progId="AcroExch.Document.DC">
              <p:embed/>
            </p:oleObj>
          </a:graphicData>
        </a:graphic>
      </p:graphicFrame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92348" y="3700463"/>
            <a:ext cx="4267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4252" y="879960"/>
            <a:ext cx="2637950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endParaRPr lang="ru-RU" sz="16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2271" y="2230278"/>
            <a:ext cx="42672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640114" y="1233714"/>
            <a:ext cx="5776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Творческая  работа  «Сказочная рыбка»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3532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675</TotalTime>
  <Words>540</Words>
  <Application>Microsoft Office PowerPoint</Application>
  <PresentationFormat>Экран (4:3)</PresentationFormat>
  <Paragraphs>87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Acrobat 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1</cp:lastModifiedBy>
  <cp:revision>137</cp:revision>
  <dcterms:created xsi:type="dcterms:W3CDTF">2013-11-19T05:52:05Z</dcterms:created>
  <dcterms:modified xsi:type="dcterms:W3CDTF">2020-01-10T11:31:54Z</dcterms:modified>
</cp:coreProperties>
</file>