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2" r:id="rId4"/>
    <p:sldId id="263" r:id="rId5"/>
    <p:sldId id="264" r:id="rId6"/>
    <p:sldId id="261" r:id="rId7"/>
    <p:sldId id="257" r:id="rId8"/>
    <p:sldId id="259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0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png"/><Relationship Id="rId11" Type="http://schemas.openxmlformats.org/officeDocument/2006/relationships/image" Target="../media/image24.png"/><Relationship Id="rId5" Type="http://schemas.openxmlformats.org/officeDocument/2006/relationships/image" Target="../media/image180.png"/><Relationship Id="rId10" Type="http://schemas.openxmlformats.org/officeDocument/2006/relationships/image" Target="../media/image23.png"/><Relationship Id="rId4" Type="http://schemas.openxmlformats.org/officeDocument/2006/relationships/image" Target="../media/image170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25387" t="49343" r="11765" b="29178"/>
          <a:stretch/>
        </p:blipFill>
        <p:spPr bwMode="auto">
          <a:xfrm>
            <a:off x="899592" y="620688"/>
            <a:ext cx="7344816" cy="24482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4"/>
          <a:srcRect l="33901" t="49150" r="19195" b="29758"/>
          <a:stretch/>
        </p:blipFill>
        <p:spPr bwMode="auto">
          <a:xfrm>
            <a:off x="913764" y="3478705"/>
            <a:ext cx="7344816" cy="1800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20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12496" y="1124744"/>
            <a:ext cx="551901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Логарифмы </a:t>
            </a:r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свойства».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19872" y="5733256"/>
            <a:ext cx="4968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Сарычева Светлана Васильевна,  преподаватель математики Клинцовского филиала ГАПОУ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БТЭиР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имени Героя Советского Союза М.А. Афанасьева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Картинки по запросу фото Джон Непер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Картинки по запросу фото Джон Непе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60648"/>
            <a:ext cx="828259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35315" y="558924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1614 год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6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фото Валлис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93" y="2492896"/>
            <a:ext cx="254317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2693" y="548680"/>
            <a:ext cx="3951723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Джон Валлис,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1616 -1703 гг.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нглийский математик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4031183"/>
            <a:ext cx="4253665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Бернулли,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1667 -1748 гг.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швейцарский математик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Картинки по запросу фото иоганна Бернулл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20915"/>
            <a:ext cx="2730830" cy="338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7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фото Эйлер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2967109" cy="371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844824"/>
            <a:ext cx="4253665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 Эйлер,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1707 -1783 гг.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швейцарский математик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7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13448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20th.su/wp-content/uploads/2010/01/logarifm_lineika_0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14505" r="1094" b="21978"/>
          <a:stretch/>
        </p:blipFill>
        <p:spPr bwMode="auto">
          <a:xfrm>
            <a:off x="3419872" y="2520025"/>
            <a:ext cx="4968552" cy="19442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upload.wikimedia.org/wikipedia/commons/thumb/2/27/Sliderule_2005.jpg/1200px-Sliderule_200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3" t="7927" b="6855"/>
          <a:stretch/>
        </p:blipFill>
        <p:spPr bwMode="auto">
          <a:xfrm>
            <a:off x="683568" y="692696"/>
            <a:ext cx="5832648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292494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1620 год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5085184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Эдмунд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Уингейт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Уильям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0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02" y="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4705" y="328299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Проверочная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015649" y="1412776"/>
                <a:ext cx="1900167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2800" b="1" i="1"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ru-RU" sz="28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sz="2800" b="1" i="0"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ru-RU" sz="2800" b="1" i="0">
                                  <a:latin typeface="Cambria Math"/>
                                </a:rPr>
                                <m:t>𝟏𝟑</m:t>
                              </m:r>
                            </m:sub>
                          </m:sSub>
                        </m:fName>
                        <m:e>
                          <m:r>
                            <a:rPr lang="ru-RU" sz="2800" b="1" i="0">
                              <a:latin typeface="Cambria Math"/>
                            </a:rPr>
                            <m:t>𝟏𝟑</m:t>
                          </m:r>
                          <m:r>
                            <a:rPr lang="ru-RU" sz="2800" b="1" i="0" smtClean="0">
                              <a:latin typeface="Cambria Math"/>
                            </a:rPr>
                            <m:t>=? </m:t>
                          </m:r>
                          <m:r>
                            <a:rPr lang="ru-RU" sz="2800" b="1" i="0">
                              <a:latin typeface="Cambria Math"/>
                            </a:rPr>
                            <m:t>   </m:t>
                          </m:r>
                        </m:e>
                      </m:func>
                    </m:oMath>
                  </m:oMathPara>
                </a14:m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649" y="1412776"/>
                <a:ext cx="1900167" cy="523220"/>
              </a:xfrm>
              <a:prstGeom prst="rect">
                <a:avLst/>
              </a:prstGeom>
              <a:blipFill rotWithShape="1">
                <a:blip r:embed="rId3"/>
                <a:stretch>
                  <a:fillRect r="-16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556279" y="2031254"/>
                <a:ext cx="250921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1" i="0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r>
                            <a:rPr lang="ru-RU" sz="3200" b="1" i="0" smtClean="0">
                              <a:latin typeface="Cambria Math"/>
                            </a:rPr>
                            <m:t>  </m:t>
                          </m:r>
                          <m:r>
                            <a:rPr lang="ru-RU" sz="3200" b="1" i="0">
                              <a:latin typeface="Cambria Math"/>
                            </a:rPr>
                            <m:t>  </m:t>
                          </m:r>
                          <m:func>
                            <m:funcPr>
                              <m:ctrlPr>
                                <a:rPr lang="ru-RU" sz="3200" b="1" i="1" smtClean="0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𝟗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𝟏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79" y="2031254"/>
                <a:ext cx="2509213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-128114" y="3196326"/>
                <a:ext cx="4699043" cy="1014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1" i="0" smtClean="0">
                              <a:latin typeface="Cambria Math"/>
                            </a:rPr>
                            <m:t>  </m:t>
                          </m:r>
                        </m:fName>
                        <m:e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ru-RU" sz="3200" b="1" i="0">
                                  <a:latin typeface="Cambria Math"/>
                                </a:rPr>
                                <m:t>    </m:t>
                              </m:r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𝟏𝟔𝟐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f>
                                <m:f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𝟐</m:t>
                                  </m:r>
                                </m:den>
                              </m:f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28114" y="3196326"/>
                <a:ext cx="4699043" cy="101431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126288" y="4022908"/>
                <a:ext cx="3430629" cy="7233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0" i="1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eqArr>
                                <m:eqArr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     </m:t>
                                  </m:r>
                                  <m:sSub>
                                    <m:sSubPr>
                                      <m:ctrlPr>
                                        <a:rPr lang="ru-RU" sz="32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3200" b="1" i="0">
                                          <a:latin typeface="Cambria Math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ru-RU" sz="3200" b="1" i="0">
                                          <a:latin typeface="Cambria Math"/>
                                        </a:rPr>
                                        <m:t>𝟓</m:t>
                                      </m:r>
                                    </m:sub>
                                  </m:sSub>
                                </m:e>
                              </m:eqArr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𝟓𝟎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𝟓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𝟏𝟎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   </m:t>
                          </m:r>
                        </m:e>
                      </m:func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88" y="4022908"/>
                <a:ext cx="3430629" cy="723340"/>
              </a:xfrm>
              <a:prstGeom prst="rect">
                <a:avLst/>
              </a:prstGeom>
              <a:blipFill rotWithShape="1">
                <a:blip r:embed="rId6"/>
                <a:stretch>
                  <a:fillRect r="-300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95536" y="2583908"/>
                <a:ext cx="2054981" cy="910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6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600" b="1" i="0" smtClean="0">
                              <a:latin typeface="Cambria Math"/>
                            </a:rPr>
                            <m:t>  </m:t>
                          </m:r>
                        </m:fName>
                        <m:e>
                          <m:sSup>
                            <m:sSupPr>
                              <m:ctrlPr>
                                <a:rPr lang="ru-RU" sz="36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3600" b="1" i="0">
                                  <a:latin typeface="Cambria Math"/>
                                </a:rPr>
                                <m:t>    </m:t>
                              </m:r>
                              <m:r>
                                <a:rPr lang="ru-RU" sz="3600" b="1" i="0">
                                  <a:latin typeface="Cambria Math"/>
                                </a:rPr>
                                <m:t>𝟐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ru-RU" sz="3600" b="1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sz="36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fName>
                                <m:e>
                                  <m:f>
                                    <m:fPr>
                                      <m:ctrlPr>
                                        <a:rPr lang="ru-RU" sz="3600" b="1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𝟑</m:t>
                                      </m:r>
                                    </m:num>
                                    <m:den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𝟕</m:t>
                                      </m:r>
                                    </m:den>
                                  </m:f>
                                </m:e>
                              </m:func>
                            </m:sup>
                          </m:sSup>
                          <m:r>
                            <a:rPr lang="ru-RU" sz="3600" b="1" i="0">
                              <a:latin typeface="Cambria Math"/>
                            </a:rPr>
                            <m:t>=?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583908"/>
                <a:ext cx="2054981" cy="910699"/>
              </a:xfrm>
              <a:prstGeom prst="rect">
                <a:avLst/>
              </a:prstGeom>
              <a:blipFill rotWithShape="1">
                <a:blip r:embed="rId7"/>
                <a:stretch>
                  <a:fillRect r="-192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1086428" y="836712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913074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5435980" y="1577454"/>
                <a:ext cx="253056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b="1" i="1">
                              <a:latin typeface="Cambria Math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ru-RU" sz="3200" b="1" i="0">
                                  <a:latin typeface="Cambria Math"/>
                                </a:rPr>
                                <m:t>𝟏𝟐</m:t>
                              </m:r>
                            </m:sub>
                          </m:sSub>
                        </m:fName>
                        <m:e>
                          <m:r>
                            <a:rPr lang="ru-RU" sz="3200" b="1" i="0">
                              <a:latin typeface="Cambria Math"/>
                            </a:rPr>
                            <m:t>𝟏</m:t>
                          </m:r>
                          <m:r>
                            <a:rPr lang="ru-RU" sz="3200" b="1" i="0">
                              <a:latin typeface="Cambria Math"/>
                            </a:rPr>
                            <m:t>=?    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5980" y="1577454"/>
                <a:ext cx="2530565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5394987" y="2143877"/>
                <a:ext cx="215014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1" i="0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𝟔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𝟔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87" y="2143877"/>
                <a:ext cx="2150140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5074238" y="2596254"/>
                <a:ext cx="2160240" cy="9130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6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600" i="1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r>
                            <a:rPr lang="ru-RU" sz="3600" i="1">
                              <a:latin typeface="Cambria Math"/>
                            </a:rPr>
                            <m:t>  </m:t>
                          </m:r>
                          <m:sSup>
                            <m:sSupPr>
                              <m:ctrlPr>
                                <a:rPr lang="ru-RU" sz="36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ru-RU" sz="3600" b="1" i="0">
                                  <a:latin typeface="Cambria Math"/>
                                </a:rPr>
                                <m:t>    </m:t>
                              </m:r>
                              <m:r>
                                <a:rPr lang="ru-RU" sz="3600" b="1" i="0">
                                  <a:latin typeface="Cambria Math"/>
                                </a:rPr>
                                <m:t>𝟓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ru-RU" sz="3600" b="1" i="1"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sSub>
                                    <m:sSubPr>
                                      <m:ctrlPr>
                                        <a:rPr lang="ru-RU" sz="36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𝟓</m:t>
                                      </m:r>
                                    </m:sub>
                                  </m:sSub>
                                </m:fName>
                                <m:e>
                                  <m:f>
                                    <m:fPr>
                                      <m:ctrlPr>
                                        <a:rPr lang="ru-RU" sz="3600" b="1" i="1"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ru-RU" sz="3600" b="1" i="0">
                                          <a:latin typeface="Cambria Math"/>
                                        </a:rPr>
                                        <m:t>𝟖</m:t>
                                      </m:r>
                                    </m:den>
                                  </m:f>
                                </m:e>
                              </m:func>
                            </m:sup>
                          </m:sSup>
                          <m:r>
                            <a:rPr lang="ru-RU" sz="3600" b="1" i="0">
                              <a:latin typeface="Cambria Math"/>
                            </a:rPr>
                            <m:t>=? 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238" y="2596254"/>
                <a:ext cx="2160240" cy="913007"/>
              </a:xfrm>
              <a:prstGeom prst="rect">
                <a:avLst/>
              </a:prstGeom>
              <a:blipFill rotWithShape="1">
                <a:blip r:embed="rId10"/>
                <a:stretch>
                  <a:fillRect r="-183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4288049" y="3367055"/>
                <a:ext cx="4364015" cy="10175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1" i="0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a:rPr lang="ru-RU" sz="3200" b="1" i="0">
                                  <a:latin typeface="Cambria Math"/>
                                </a:rPr>
                                <m:t>    </m:t>
                              </m:r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𝟗𝟔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+</m:t>
                          </m:r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f>
                                <m:f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𝟑</m:t>
                                  </m:r>
                                </m:den>
                              </m:f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</m:t>
                          </m:r>
                        </m:e>
                      </m:func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049" y="3367055"/>
                <a:ext cx="4364015" cy="1017523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4147863" y="4397775"/>
                <a:ext cx="4878580" cy="7233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32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3200" b="0" i="1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eqArr>
                                <m:eqArrPr>
                                  <m:ctrlPr>
                                    <a:rPr lang="ru-RU" sz="3200" b="1" i="1" smtClean="0"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    </m:t>
                                  </m:r>
                                  <m:sSub>
                                    <m:sSubPr>
                                      <m:ctrlPr>
                                        <a:rPr lang="ru-RU" sz="3200" b="1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ru-RU" sz="3200" b="1" i="0">
                                          <a:latin typeface="Cambria Math"/>
                                        </a:rPr>
                                        <m:t>𝐥𝐨𝐠</m:t>
                                      </m:r>
                                    </m:e>
                                    <m:sub>
                                      <m:r>
                                        <a:rPr lang="ru-RU" sz="3200" b="1" i="0">
                                          <a:latin typeface="Cambria Math"/>
                                        </a:rPr>
                                        <m:t>𝟑</m:t>
                                      </m:r>
                                    </m:sub>
                                  </m:sSub>
                                </m:e>
                              </m:eqArr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𝟑𝟑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−</m:t>
                          </m:r>
                          <m:func>
                            <m:funcPr>
                              <m:ctrlPr>
                                <a:rPr lang="ru-RU" sz="3200" b="1" i="1">
                                  <a:latin typeface="Cambria Math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ru-RU" sz="3200" b="1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ru-RU" sz="3200" b="1" i="0">
                                      <a:latin typeface="Cambria Math"/>
                                    </a:rPr>
                                    <m:t>𝟑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ru-RU" sz="3200" b="1" i="0">
                                  <a:latin typeface="Cambria Math"/>
                                </a:rPr>
                                <m:t>𝟏𝟏</m:t>
                              </m:r>
                            </m:e>
                          </m:func>
                          <m:r>
                            <a:rPr lang="ru-RU" sz="3200" b="1" i="0">
                              <a:latin typeface="Cambria Math"/>
                            </a:rPr>
                            <m:t>=?   </m:t>
                          </m:r>
                        </m:e>
                      </m:fun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863" y="4397775"/>
                <a:ext cx="4878580" cy="72334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48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4705" y="328299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ответы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4858" y="958570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913074"/>
            <a:ext cx="1510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endParaRPr lang="ru-RU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128585" y="1412776"/>
                <a:ext cx="133321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0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8585" y="1412776"/>
                <a:ext cx="1333219" cy="7078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492391" y="2120662"/>
                <a:ext cx="692818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2391" y="2120662"/>
                <a:ext cx="692818" cy="83099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2596778" y="4276166"/>
                <a:ext cx="692818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6778" y="4276166"/>
                <a:ext cx="692818" cy="83099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905339" y="5334128"/>
                <a:ext cx="194421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4400" b="0" i="1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r>
                            <a:rPr lang="ru-RU" sz="4400" b="1" i="1" smtClean="0">
                              <a:latin typeface="Cambria Math"/>
                            </a:rPr>
                            <m:t>𝟏</m:t>
                          </m:r>
                        </m:e>
                      </m:func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339" y="5334128"/>
                <a:ext cx="1944216" cy="76944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2157718" y="2915344"/>
                <a:ext cx="2054981" cy="1360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 smtClean="0"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400" b="1" i="1" smtClean="0">
                              <a:latin typeface="Cambria Math"/>
                            </a:rPr>
                            <m:t>𝟕</m:t>
                          </m:r>
                        </m:den>
                      </m:f>
                      <m:func>
                        <m:funcPr>
                          <m:ctrlPr>
                            <a:rPr lang="ru-RU" sz="44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4400" b="1" i="0" smtClean="0">
                              <a:latin typeface="Cambria Math"/>
                            </a:rPr>
                            <m:t>  </m:t>
                          </m:r>
                        </m:fName>
                        <m:e>
                          <m:r>
                            <a:rPr lang="ru-RU" sz="4400" b="1" i="1" smtClean="0">
                              <a:latin typeface="Cambria Math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ru-RU" sz="1600" b="1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7718" y="2915344"/>
                <a:ext cx="2054981" cy="136082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5769088" y="1434191"/>
                <a:ext cx="133321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0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088" y="1434191"/>
                <a:ext cx="1333219" cy="7078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6132894" y="2142077"/>
                <a:ext cx="692818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894" y="2142077"/>
                <a:ext cx="692818" cy="83099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237281" y="4297581"/>
                <a:ext cx="692818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800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ru-RU" b="1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7281" y="4297581"/>
                <a:ext cx="692818" cy="83099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5545842" y="5355543"/>
                <a:ext cx="194421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4400" b="0" i="1" smtClean="0">
                              <a:latin typeface="Cambria Math"/>
                            </a:rPr>
                            <m:t> </m:t>
                          </m:r>
                        </m:fName>
                        <m:e>
                          <m:r>
                            <a:rPr lang="ru-RU" sz="4400" b="1" i="1" smtClean="0">
                              <a:latin typeface="Cambria Math"/>
                            </a:rPr>
                            <m:t>𝟏</m:t>
                          </m:r>
                        </m:e>
                      </m:func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842" y="5355543"/>
                <a:ext cx="1944216" cy="76944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798221" y="2936759"/>
                <a:ext cx="2054981" cy="1360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1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4400" b="1" i="1" smtClean="0">
                              <a:latin typeface="Cambria Math"/>
                            </a:rPr>
                            <m:t>𝟖</m:t>
                          </m:r>
                        </m:den>
                      </m:f>
                      <m:func>
                        <m:funcPr>
                          <m:ctrlPr>
                            <a:rPr lang="ru-RU" sz="4400" b="1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a:rPr lang="ru-RU" sz="4400" b="1" i="0" smtClean="0">
                              <a:latin typeface="Cambria Math"/>
                            </a:rPr>
                            <m:t>  </m:t>
                          </m:r>
                        </m:fName>
                        <m:e>
                          <m:r>
                            <a:rPr lang="ru-RU" sz="4400" b="1" i="1" smtClean="0">
                              <a:latin typeface="Cambria Math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ru-RU" sz="1600" b="1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8221" y="2936759"/>
                <a:ext cx="2054981" cy="136082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0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" y="20"/>
            <a:ext cx="9146141" cy="695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ds04.infourok.ru/uploads/ex/08d6/000350ad-1a1f97d5/1/hello_html_10b51a1b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4" t="18738" r="11478" b="9718"/>
          <a:stretch/>
        </p:blipFill>
        <p:spPr bwMode="auto">
          <a:xfrm>
            <a:off x="2843808" y="1030433"/>
            <a:ext cx="5472608" cy="48965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207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FEFE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238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9</cp:revision>
  <dcterms:created xsi:type="dcterms:W3CDTF">2018-03-20T15:30:34Z</dcterms:created>
  <dcterms:modified xsi:type="dcterms:W3CDTF">2019-06-18T17:22:55Z</dcterms:modified>
</cp:coreProperties>
</file>