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48" r:id="rId3"/>
    <p:sldId id="273" r:id="rId4"/>
    <p:sldId id="335" r:id="rId5"/>
    <p:sldId id="336" r:id="rId6"/>
    <p:sldId id="275" r:id="rId7"/>
    <p:sldId id="290" r:id="rId8"/>
    <p:sldId id="347" r:id="rId9"/>
    <p:sldId id="268" r:id="rId10"/>
    <p:sldId id="269" r:id="rId11"/>
    <p:sldId id="270" r:id="rId12"/>
    <p:sldId id="271" r:id="rId13"/>
    <p:sldId id="291" r:id="rId14"/>
    <p:sldId id="285" r:id="rId15"/>
    <p:sldId id="286" r:id="rId16"/>
    <p:sldId id="287" r:id="rId17"/>
    <p:sldId id="288" r:id="rId18"/>
    <p:sldId id="289" r:id="rId19"/>
    <p:sldId id="337" r:id="rId20"/>
    <p:sldId id="350" r:id="rId21"/>
    <p:sldId id="340" r:id="rId22"/>
    <p:sldId id="341" r:id="rId23"/>
    <p:sldId id="342" r:id="rId24"/>
    <p:sldId id="297" r:id="rId25"/>
    <p:sldId id="298" r:id="rId26"/>
    <p:sldId id="299" r:id="rId27"/>
    <p:sldId id="300" r:id="rId28"/>
    <p:sldId id="301" r:id="rId29"/>
    <p:sldId id="302" r:id="rId30"/>
    <p:sldId id="349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38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5" r:id="rId55"/>
    <p:sldId id="344" r:id="rId56"/>
    <p:sldId id="345" r:id="rId57"/>
    <p:sldId id="339" r:id="rId58"/>
    <p:sldId id="333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E2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4" autoAdjust="0"/>
    <p:restoredTop sz="94660"/>
  </p:normalViewPr>
  <p:slideViewPr>
    <p:cSldViewPr>
      <p:cViewPr>
        <p:scale>
          <a:sx n="73" d="100"/>
          <a:sy n="73" d="100"/>
        </p:scale>
        <p:origin x="-106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86A306-F8BB-446F-985C-4702289070E6}" type="doc">
      <dgm:prSet loTypeId="urn:microsoft.com/office/officeart/2005/8/layout/vList3#1" loCatId="list" qsTypeId="urn:microsoft.com/office/officeart/2005/8/quickstyle/simple4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C82A7947-F12A-4D3A-BB97-D18BD5A65629}">
      <dgm:prSet/>
      <dgm:spPr/>
      <dgm:t>
        <a:bodyPr/>
        <a:lstStyle/>
        <a:p>
          <a:pPr rtl="0"/>
          <a:r>
            <a:rPr lang="ru-RU" dirty="0" smtClean="0"/>
            <a:t>Н. Е. Жуковский</a:t>
          </a:r>
          <a:endParaRPr lang="ru-RU" dirty="0"/>
        </a:p>
      </dgm:t>
    </dgm:pt>
    <dgm:pt modelId="{5F349BF5-4FE8-4021-9034-0E33BF75BFBB}" type="parTrans" cxnId="{B95EA3E9-D0AA-474B-8097-EE00CE62150E}">
      <dgm:prSet/>
      <dgm:spPr/>
      <dgm:t>
        <a:bodyPr/>
        <a:lstStyle/>
        <a:p>
          <a:endParaRPr lang="ru-RU"/>
        </a:p>
      </dgm:t>
    </dgm:pt>
    <dgm:pt modelId="{6317A4B8-80B5-47D3-A1F7-75031EB6A9B7}" type="sibTrans" cxnId="{B95EA3E9-D0AA-474B-8097-EE00CE62150E}">
      <dgm:prSet/>
      <dgm:spPr/>
      <dgm:t>
        <a:bodyPr/>
        <a:lstStyle/>
        <a:p>
          <a:endParaRPr lang="ru-RU"/>
        </a:p>
      </dgm:t>
    </dgm:pt>
    <dgm:pt modelId="{51A9EEE4-B963-439B-A053-A323E88C464F}" type="pres">
      <dgm:prSet presAssocID="{CE86A306-F8BB-446F-985C-4702289070E6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3B8E80-8728-4D6B-836E-DE2F75AE1EA0}" type="pres">
      <dgm:prSet presAssocID="{C82A7947-F12A-4D3A-BB97-D18BD5A65629}" presName="composite" presStyleCnt="0"/>
      <dgm:spPr/>
    </dgm:pt>
    <dgm:pt modelId="{72E30B98-3B1C-4BEE-821E-EDE1E8745970}" type="pres">
      <dgm:prSet presAssocID="{C82A7947-F12A-4D3A-BB97-D18BD5A65629}" presName="imgShp" presStyleLbl="fgImgPlace1" presStyleIdx="0" presStyleCnt="1" custScaleX="12166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6000" b="-16000"/>
          </a:stretch>
        </a:blipFill>
      </dgm:spPr>
    </dgm:pt>
    <dgm:pt modelId="{329CA8A2-17B4-43D4-8FA6-B6152B21F15D}" type="pres">
      <dgm:prSet presAssocID="{C82A7947-F12A-4D3A-BB97-D18BD5A65629}" presName="txShp" presStyleLbl="node1" presStyleIdx="0" presStyleCnt="1" custScaleY="33333" custLinFactNeighborX="5873" custLinFactNeighborY="16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BB3F7A-27BE-4694-935A-63B5330AE114}" type="presOf" srcId="{CE86A306-F8BB-446F-985C-4702289070E6}" destId="{51A9EEE4-B963-439B-A053-A323E88C464F}" srcOrd="0" destOrd="0" presId="urn:microsoft.com/office/officeart/2005/8/layout/vList3#1"/>
    <dgm:cxn modelId="{B95EA3E9-D0AA-474B-8097-EE00CE62150E}" srcId="{CE86A306-F8BB-446F-985C-4702289070E6}" destId="{C82A7947-F12A-4D3A-BB97-D18BD5A65629}" srcOrd="0" destOrd="0" parTransId="{5F349BF5-4FE8-4021-9034-0E33BF75BFBB}" sibTransId="{6317A4B8-80B5-47D3-A1F7-75031EB6A9B7}"/>
    <dgm:cxn modelId="{1285354C-5FCE-4642-B719-5453C24FA049}" type="presOf" srcId="{C82A7947-F12A-4D3A-BB97-D18BD5A65629}" destId="{329CA8A2-17B4-43D4-8FA6-B6152B21F15D}" srcOrd="0" destOrd="0" presId="urn:microsoft.com/office/officeart/2005/8/layout/vList3#1"/>
    <dgm:cxn modelId="{D142432A-B0BD-4321-9093-E26A6BA7FD5C}" type="presParOf" srcId="{51A9EEE4-B963-439B-A053-A323E88C464F}" destId="{C53B8E80-8728-4D6B-836E-DE2F75AE1EA0}" srcOrd="0" destOrd="0" presId="urn:microsoft.com/office/officeart/2005/8/layout/vList3#1"/>
    <dgm:cxn modelId="{7527F39E-A281-4E35-AB42-5F9EE1330294}" type="presParOf" srcId="{C53B8E80-8728-4D6B-836E-DE2F75AE1EA0}" destId="{72E30B98-3B1C-4BEE-821E-EDE1E8745970}" srcOrd="0" destOrd="0" presId="urn:microsoft.com/office/officeart/2005/8/layout/vList3#1"/>
    <dgm:cxn modelId="{9C6E9AB5-9BA3-4A78-9BC3-265987CEF232}" type="presParOf" srcId="{C53B8E80-8728-4D6B-836E-DE2F75AE1EA0}" destId="{329CA8A2-17B4-43D4-8FA6-B6152B21F15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50265D-706B-4703-AC85-C2FFD93240BF}" type="doc">
      <dgm:prSet loTypeId="urn:microsoft.com/office/officeart/2005/8/layout/vList2" loCatId="list" qsTypeId="urn:microsoft.com/office/officeart/2005/8/quickstyle/simple5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39CD259F-DC43-4A02-9920-1CF13AEFEDA1}">
      <dgm:prSet/>
      <dgm:spPr/>
      <dgm:t>
        <a:bodyPr/>
        <a:lstStyle/>
        <a:p>
          <a:pPr rtl="0"/>
          <a:r>
            <a:rPr lang="ru-RU" dirty="0" smtClean="0"/>
            <a:t>В математике есть своя красота, как в живописи и поэзии.</a:t>
          </a:r>
          <a:endParaRPr lang="ru-RU" dirty="0"/>
        </a:p>
      </dgm:t>
    </dgm:pt>
    <dgm:pt modelId="{586E524F-7630-4FE1-A33D-E58378A31479}" type="parTrans" cxnId="{D598AC94-BBFC-40CC-8ECF-7BA7A9D65FD4}">
      <dgm:prSet/>
      <dgm:spPr/>
      <dgm:t>
        <a:bodyPr/>
        <a:lstStyle/>
        <a:p>
          <a:endParaRPr lang="ru-RU"/>
        </a:p>
      </dgm:t>
    </dgm:pt>
    <dgm:pt modelId="{5FFF2125-2013-46BB-89B9-404F9B4A0845}" type="sibTrans" cxnId="{D598AC94-BBFC-40CC-8ECF-7BA7A9D65FD4}">
      <dgm:prSet/>
      <dgm:spPr/>
      <dgm:t>
        <a:bodyPr/>
        <a:lstStyle/>
        <a:p>
          <a:endParaRPr lang="ru-RU"/>
        </a:p>
      </dgm:t>
    </dgm:pt>
    <dgm:pt modelId="{CC194F3B-5714-4773-BAB2-3CE3FB25A2C8}" type="pres">
      <dgm:prSet presAssocID="{E150265D-706B-4703-AC85-C2FFD93240B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5467EB-4DF7-4DBA-83A6-09592E8F4948}" type="pres">
      <dgm:prSet presAssocID="{39CD259F-DC43-4A02-9920-1CF13AEFEDA1}" presName="parentText" presStyleLbl="node1" presStyleIdx="0" presStyleCnt="1" custScaleX="95699" custScaleY="34720" custLinFactNeighborX="-933" custLinFactNeighborY="-249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98AC94-BBFC-40CC-8ECF-7BA7A9D65FD4}" srcId="{E150265D-706B-4703-AC85-C2FFD93240BF}" destId="{39CD259F-DC43-4A02-9920-1CF13AEFEDA1}" srcOrd="0" destOrd="0" parTransId="{586E524F-7630-4FE1-A33D-E58378A31479}" sibTransId="{5FFF2125-2013-46BB-89B9-404F9B4A0845}"/>
    <dgm:cxn modelId="{68FCE7F9-92FB-478C-9A66-A0F8CB2645E2}" type="presOf" srcId="{39CD259F-DC43-4A02-9920-1CF13AEFEDA1}" destId="{025467EB-4DF7-4DBA-83A6-09592E8F4948}" srcOrd="0" destOrd="0" presId="urn:microsoft.com/office/officeart/2005/8/layout/vList2"/>
    <dgm:cxn modelId="{7D863AC1-07D4-4C81-AA2F-55A8DFF7AC5A}" type="presOf" srcId="{E150265D-706B-4703-AC85-C2FFD93240BF}" destId="{CC194F3B-5714-4773-BAB2-3CE3FB25A2C8}" srcOrd="0" destOrd="0" presId="urn:microsoft.com/office/officeart/2005/8/layout/vList2"/>
    <dgm:cxn modelId="{E3A06233-8E3D-48AA-A100-5A4A56C7201C}" type="presParOf" srcId="{CC194F3B-5714-4773-BAB2-3CE3FB25A2C8}" destId="{025467EB-4DF7-4DBA-83A6-09592E8F494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1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4" Type="http://schemas.openxmlformats.org/officeDocument/2006/relationships/image" Target="../media/image11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4" Type="http://schemas.openxmlformats.org/officeDocument/2006/relationships/image" Target="../media/image11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DE25C-2D82-4210-9697-2A0645D6B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39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3.bin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2.bin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6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71.bin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1.bin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0.bin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84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4" Type="http://schemas.openxmlformats.org/officeDocument/2006/relationships/oleObject" Target="../embeddings/oleObject88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94.bin"/><Relationship Id="rId5" Type="http://schemas.openxmlformats.org/officeDocument/2006/relationships/oleObject" Target="../embeddings/oleObject93.bin"/><Relationship Id="rId4" Type="http://schemas.openxmlformats.org/officeDocument/2006/relationships/oleObject" Target="../embeddings/oleObject92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077072"/>
            <a:ext cx="4712568" cy="1921768"/>
          </a:xfrm>
        </p:spPr>
        <p:txBody>
          <a:bodyPr>
            <a:normAutofit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Учитель математики 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МОУ «Гимназия №10»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города Ржева Тверской области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Колчина Светлана Васильевна 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7517" y="908720"/>
            <a:ext cx="748883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с параметром и некоторые методы их решения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7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23528" y="1052736"/>
                <a:ext cx="8229600" cy="654032"/>
              </a:xfrm>
            </p:spPr>
            <p:txBody>
              <a:bodyPr>
                <a:normAutofit fontScale="9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700" i="1">
                          <a:latin typeface="Cambria Math"/>
                        </a:rPr>
                        <m:t>|(</m:t>
                      </m:r>
                      <m:r>
                        <a:rPr lang="en-US" sz="2700" i="1">
                          <a:latin typeface="Cambria Math"/>
                        </a:rPr>
                        <m:t>𝑥</m:t>
                      </m:r>
                      <m:r>
                        <a:rPr lang="en-US" sz="2700" i="1">
                          <a:latin typeface="Cambria Math"/>
                        </a:rPr>
                        <m:t>−1</m:t>
                      </m:r>
                      <m:sSup>
                        <m:sSupPr>
                          <m:ctrlPr>
                            <a:rPr lang="en-US" sz="27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7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700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7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2700" i="1">
                              <a:latin typeface="Cambria Math"/>
                            </a:rPr>
                            <m:t>1−</m:t>
                          </m:r>
                          <m:r>
                            <a:rPr lang="en-US" sz="2700" i="1">
                              <a:latin typeface="Cambria Math"/>
                            </a:rPr>
                            <m:t>𝑎</m:t>
                          </m:r>
                        </m:sup>
                      </m:sSup>
                      <m:r>
                        <a:rPr lang="en-US" sz="2700" i="1">
                          <a:latin typeface="Cambria Math"/>
                        </a:rPr>
                        <m:t>|+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7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700" i="1">
                              <a:latin typeface="Cambria Math"/>
                            </a:rPr>
                            <m:t>𝑥</m:t>
                          </m:r>
                          <m:r>
                            <a:rPr lang="en-US" sz="2700" i="1"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en-US" sz="2700" i="1">
                          <a:latin typeface="Cambria Math"/>
                        </a:rPr>
                        <m:t>+(1−</m:t>
                      </m:r>
                      <m:r>
                        <a:rPr lang="en-US" sz="2700" i="1">
                          <a:latin typeface="Cambria Math"/>
                        </a:rPr>
                        <m:t>𝑥</m:t>
                      </m:r>
                      <m:sSup>
                        <m:sSupPr>
                          <m:ctrlPr>
                            <a:rPr lang="en-US" sz="27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7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700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7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2700" i="1">
                              <a:latin typeface="Cambria Math"/>
                            </a:rPr>
                            <m:t>𝑎</m:t>
                          </m:r>
                          <m:r>
                            <a:rPr lang="en-US" sz="2700" i="1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en-US" sz="2700" i="1">
                          <a:latin typeface="Cambria Math"/>
                        </a:rPr>
                        <m:t>=4+</m:t>
                      </m:r>
                      <m:sSup>
                        <m:sSupPr>
                          <m:ctrlPr>
                            <a:rPr lang="en-US" sz="27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700" i="1">
                              <a:latin typeface="Cambria Math"/>
                            </a:rPr>
                            <m:t>𝑎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23528" y="1052736"/>
                <a:ext cx="8229600" cy="654032"/>
              </a:xfr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>
                <a:normAutofit fontScale="90000"/>
              </a:bodyPr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1772816"/>
                <a:ext cx="7715304" cy="403729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dirty="0" smtClean="0"/>
                  <a:t>Пусть число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ru-RU" sz="2400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ru-RU" sz="2400" dirty="0" smtClean="0"/>
                  <a:t>решение данного уравнения при некотором значении параметра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𝑎</m:t>
                    </m:r>
                    <m:r>
                      <a:rPr lang="en-US" sz="2400" b="0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ru-RU" sz="2400" dirty="0" smtClean="0"/>
                  <a:t>Тогда число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0" i="1" smtClean="0">
                            <a:latin typeface="Cambria Math"/>
                          </a:rPr>
                          <m:t>2−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ru-RU" sz="2400" b="0" i="1" smtClean="0">
                        <a:latin typeface="Cambria Math"/>
                      </a:rPr>
                      <m:t> </m:t>
                    </m:r>
                    <m:r>
                      <a:rPr lang="ru-RU" sz="2400" b="0" i="0" smtClean="0">
                        <a:latin typeface="Cambria Math"/>
                      </a:rPr>
                      <m:t>и </m:t>
                    </m:r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  <m:r>
                      <a:rPr lang="en-US" sz="2400" b="0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ru-RU" sz="2400" dirty="0" smtClean="0"/>
                  <a:t>совпадают, то есть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i="1">
                            <a:latin typeface="Cambria Math"/>
                          </a:rPr>
                          <m:t>2−</m:t>
                        </m:r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ru-RU" sz="2400" b="0" i="1" smtClean="0">
                        <a:latin typeface="Cambria Math"/>
                      </a:rPr>
                      <m:t>=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 ;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=1. </m:t>
                    </m:r>
                  </m:oMath>
                </a14:m>
                <a:r>
                  <a:rPr lang="ru-RU" sz="2400" dirty="0" smtClean="0"/>
                  <a:t> Подставим это решение в исходное уравнение, получим: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4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1−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=4+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ru-RU" sz="2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𝑎</m:t>
                              </m:r>
                            </m:sup>
                          </m:sSup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𝑎</m:t>
                              </m:r>
                            </m:sup>
                          </m:sSup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=4+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4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;</m:t>
                      </m:r>
                    </m:oMath>
                  </m:oMathPara>
                </a14:m>
                <a:endParaRPr lang="en-US" sz="2400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ru-RU" sz="2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smtClean="0">
                          <a:latin typeface="Cambria Math"/>
                        </a:rPr>
                        <m:t>=−1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1772816"/>
                <a:ext cx="7715304" cy="4037297"/>
              </a:xfrm>
              <a:blipFill rotWithShape="1">
                <a:blip r:embed="rId3" cstate="print"/>
                <a:stretch>
                  <a:fillRect l="-1185" t="-12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1115616" y="1556792"/>
            <a:ext cx="7056784" cy="923330"/>
          </a:xfrm>
          <a:prstGeom prst="rect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Если при некотором преобразовании переменных уравнение не меняет своего вида («переходит в само в себя»), то мы говорим, что это уравнение </a:t>
            </a:r>
            <a:r>
              <a:rPr lang="ru-RU" dirty="0">
                <a:solidFill>
                  <a:srgbClr val="FFFF00"/>
                </a:solidFill>
              </a:rPr>
              <a:t>симметрично</a:t>
            </a:r>
            <a:r>
              <a:rPr lang="ru-RU" dirty="0"/>
              <a:t> относительно данного преобразования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796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27584" y="908720"/>
                <a:ext cx="7704856" cy="504056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Пусть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𝑎</m:t>
                    </m:r>
                    <m:r>
                      <a:rPr lang="en-US" i="1">
                        <a:latin typeface="Cambria Math"/>
                      </a:rPr>
                      <m:t>=−1</m:t>
                    </m:r>
                  </m:oMath>
                </a14:m>
                <a:r>
                  <a:rPr lang="ru-RU" dirty="0" smtClean="0"/>
                  <a:t>. Тогда исходное уравнение примет вид:</a:t>
                </a:r>
                <a:endParaRPr lang="ru-R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|(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−1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−4|+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=4−(1−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  <a:p>
                <a:pPr marL="0" indent="0">
                  <a:buNone/>
                </a:pPr>
                <a:r>
                  <a:rPr lang="ru-RU" dirty="0" smtClean="0"/>
                  <a:t>Отсюда следует, что 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4−(1−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</a:rPr>
                      <m:t>≥0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  </m:t>
                    </m:r>
                  </m:oMath>
                </a14:m>
                <a:r>
                  <a:rPr lang="ru-RU" dirty="0" smtClean="0"/>
                  <a:t>следовательно,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|(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  <m:r>
                      <a:rPr lang="en-US" sz="2800" i="1">
                        <a:latin typeface="Cambria Math"/>
                      </a:rPr>
                      <m:t>−1</m:t>
                    </m:r>
                    <m:sSup>
                      <m:sSupPr>
                        <m:ctrlPr>
                          <a:rPr lang="en-US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latin typeface="Cambria Math"/>
                      </a:rPr>
                      <m:t>−4</m:t>
                    </m:r>
                    <m:r>
                      <a:rPr lang="en-US" sz="2800" b="0" i="1" smtClean="0">
                        <a:latin typeface="Cambria Math"/>
                      </a:rPr>
                      <m:t>|=4−(1−</m:t>
                    </m:r>
                    <m:r>
                      <a:rPr lang="en-US" sz="2800" b="0" i="1" smtClean="0">
                        <a:latin typeface="Cambria Math"/>
                      </a:rPr>
                      <m:t>𝑥</m:t>
                    </m:r>
                    <m:sSup>
                      <m:sSupPr>
                        <m:ctrlPr>
                          <a:rPr lang="en-US" sz="2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 smtClean="0"/>
                  <a:t>.</a:t>
                </a:r>
              </a:p>
              <a:p>
                <a:pPr marL="0" indent="0">
                  <a:buNone/>
                </a:pPr>
                <a:r>
                  <a:rPr lang="ru-RU" dirty="0" smtClean="0"/>
                  <a:t>Тогда исходное уравнение принимает вид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ru-RU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ru-RU" dirty="0" smtClean="0"/>
                  <a:t>, и оно имеет единственное решение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=1, </m:t>
                    </m:r>
                  </m:oMath>
                </a14:m>
                <a:r>
                  <a:rPr lang="ru-RU" dirty="0" smtClean="0"/>
                  <a:t>удовлетворяющее условию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/>
                        </a:rPr>
                        <m:t>4−(1−</m:t>
                      </m:r>
                      <m:r>
                        <a:rPr lang="en-US" i="1">
                          <a:latin typeface="Cambria Math"/>
                        </a:rPr>
                        <m:t>𝑥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  <a:ea typeface="Cambria Math"/>
                        </a:rPr>
                        <m:t>≥0</m:t>
                      </m:r>
                      <m:r>
                        <a:rPr lang="ru-RU" i="1">
                          <a:latin typeface="Cambria Math"/>
                          <a:ea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7584" y="908720"/>
                <a:ext cx="7704856" cy="5040560"/>
              </a:xfrm>
              <a:blipFill rotWithShape="1">
                <a:blip r:embed="rId2" cstate="print"/>
                <a:stretch>
                  <a:fillRect l="-1899" t="-14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585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Следовательно,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𝑎</m:t>
                    </m:r>
                    <m:r>
                      <a:rPr lang="en-US" i="1">
                        <a:latin typeface="Cambria Math"/>
                      </a:rPr>
                      <m:t>=−1</m:t>
                    </m:r>
                  </m:oMath>
                </a14:m>
                <a:r>
                  <a:rPr lang="ru-RU" dirty="0" smtClean="0"/>
                  <a:t> удовлетворяет условию задачи.</a:t>
                </a:r>
              </a:p>
              <a:p>
                <a:pPr marL="0" indent="0">
                  <a:buNone/>
                </a:pPr>
                <a:r>
                  <a:rPr lang="ru-RU" i="1" dirty="0" smtClean="0"/>
                  <a:t>Ответ: </a:t>
                </a:r>
                <a:r>
                  <a:rPr lang="ru-RU" dirty="0" smtClean="0"/>
                  <a:t>при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𝑎</m:t>
                    </m:r>
                    <m:r>
                      <a:rPr lang="en-US" i="1">
                        <a:latin typeface="Cambria Math"/>
                      </a:rPr>
                      <m:t>=−1</m:t>
                    </m:r>
                  </m:oMath>
                </a14:m>
                <a:r>
                  <a:rPr lang="ru-RU" dirty="0" smtClean="0"/>
                  <a:t>единственное решение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=1</m:t>
                    </m:r>
                  </m:oMath>
                </a14:m>
                <a:r>
                  <a:rPr lang="ru-RU" i="1" dirty="0" smtClean="0"/>
                  <a:t>.</a:t>
                </a:r>
              </a:p>
              <a:p>
                <a:endParaRPr lang="ru-RU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306" t="-12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7994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04304" y="872250"/>
                <a:ext cx="7715304" cy="531178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dirty="0" smtClean="0"/>
                  <a:t>Если дифференцируемая </a:t>
                </a:r>
                <a:r>
                  <a:rPr lang="ru-RU" sz="2400" dirty="0"/>
                  <a:t>функция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𝑓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возрастает </a:t>
                </a:r>
                <a:r>
                  <a:rPr lang="ru-RU" sz="2400" dirty="0"/>
                  <a:t>(убывает) на интервале </a:t>
                </a:r>
                <a:r>
                  <a:rPr lang="ru-RU" sz="2400" dirty="0" smtClean="0"/>
                  <a:t>(</a:t>
                </a:r>
                <a:r>
                  <a:rPr lang="en-US" sz="2400" dirty="0" err="1" smtClean="0"/>
                  <a:t>a,b</a:t>
                </a:r>
                <a:r>
                  <a:rPr lang="en-US" sz="2400" dirty="0" smtClean="0"/>
                  <a:t>)</a:t>
                </a:r>
                <a:r>
                  <a:rPr lang="ru-RU" sz="2400" dirty="0" smtClean="0"/>
                  <a:t>, то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latin typeface="Cambria Math"/>
                        <a:ea typeface="Cambria Math"/>
                      </a:rPr>
                      <m:t>≥0 </m:t>
                    </m:r>
                    <m:sSup>
                      <m:sSup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0) </m:t>
                    </m:r>
                  </m:oMath>
                </a14:m>
                <a:r>
                  <a:rPr lang="ru-RU" sz="2400" dirty="0" smtClean="0"/>
                  <a:t>при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∈(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. </a:t>
                </a:r>
                <a:r>
                  <a:rPr lang="ru-RU" sz="2400" dirty="0"/>
                  <a:t>Это </a:t>
                </a:r>
                <a:r>
                  <a:rPr lang="ru-RU" sz="2400" dirty="0" smtClean="0"/>
                  <a:t>необходимые </a:t>
                </a:r>
                <a:r>
                  <a:rPr lang="ru-RU" sz="2400" dirty="0"/>
                  <a:t>условия возрастания (убывания) функции на </a:t>
                </a:r>
                <a:r>
                  <a:rPr lang="ru-RU" sz="2400" dirty="0" smtClean="0"/>
                  <a:t>интервале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. </a:t>
                </a:r>
                <a:endParaRPr lang="en-US" sz="2400" dirty="0" smtClean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ru-RU" sz="2400" dirty="0"/>
                  <a:t>Достаточные условия монотонности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𝑓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:</a:t>
                </a:r>
                <a:endParaRPr lang="en-US" sz="2400" dirty="0" smtClean="0"/>
              </a:p>
              <a:p>
                <a:pPr marL="0" indent="0">
                  <a:buNone/>
                </a:pPr>
                <a:r>
                  <a:rPr lang="ru-RU" sz="2400" dirty="0"/>
                  <a:t>если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r>
                  <a:rPr lang="ru-RU" sz="2400" dirty="0" smtClean="0"/>
                  <a:t>на интервале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, </a:t>
                </a:r>
                <a:r>
                  <a:rPr lang="ru-RU" sz="2400" dirty="0"/>
                  <a:t>то функция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𝑓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sz="2400" dirty="0" smtClean="0"/>
                  <a:t>возрастает </a:t>
                </a:r>
                <a:r>
                  <a:rPr lang="ru-RU" sz="2400" dirty="0"/>
                  <a:t>на этом </a:t>
                </a:r>
                <a:r>
                  <a:rPr lang="ru-RU" sz="2400" dirty="0" smtClean="0"/>
                  <a:t>интервале</a:t>
                </a:r>
                <a:r>
                  <a:rPr lang="ru-RU" sz="2400" dirty="0"/>
                  <a:t>; </a:t>
                </a:r>
                <a:r>
                  <a:rPr lang="ru-RU" sz="2400" dirty="0" smtClean="0"/>
                  <a:t>если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  <a:ea typeface="Cambria Math"/>
                      </a:rPr>
                      <m:t>&lt;0</m:t>
                    </m:r>
                  </m:oMath>
                </a14:m>
                <a:r>
                  <a:rPr lang="ru-RU" sz="2400" dirty="0" smtClean="0"/>
                  <a:t>– </a:t>
                </a:r>
                <a:r>
                  <a:rPr lang="ru-RU" sz="2400" dirty="0"/>
                  <a:t>убывает. </a:t>
                </a:r>
                <a:endParaRPr lang="en-US" sz="2400" dirty="0" smtClean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ru-RU" sz="2400" dirty="0" smtClean="0"/>
                  <a:t>Для </a:t>
                </a:r>
                <a:r>
                  <a:rPr lang="ru-RU" sz="2400" dirty="0"/>
                  <a:t>доказательства строгого </a:t>
                </a:r>
                <a:r>
                  <a:rPr lang="ru-RU" sz="2400" dirty="0" smtClean="0"/>
                  <a:t>возрастания </a:t>
                </a:r>
                <a:r>
                  <a:rPr lang="ru-RU" sz="2400" dirty="0"/>
                  <a:t>(убывания) функции на каком – либо промежутке достаточно проверить, что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  <a:ea typeface="Cambria Math"/>
                      </a:rPr>
                      <m:t>≥0 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0) </m:t>
                    </m:r>
                  </m:oMath>
                </a14:m>
                <a:r>
                  <a:rPr lang="ru-RU" sz="2400" dirty="0" smtClean="0"/>
                  <a:t>на </a:t>
                </a:r>
                <a:r>
                  <a:rPr lang="ru-RU" sz="2400" dirty="0"/>
                  <a:t>этом промежутке и для всех точек, кроме их конечного </a:t>
                </a:r>
                <a:r>
                  <a:rPr lang="ru-RU" sz="2400" dirty="0" smtClean="0"/>
                  <a:t>числа,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  <a:ea typeface="Cambria Math"/>
                      </a:rPr>
                      <m:t>&gt;0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  <a:ea typeface="Cambria Math"/>
                      </a:rPr>
                      <m:t>&lt;0)</m:t>
                    </m:r>
                  </m:oMath>
                </a14:m>
                <a:r>
                  <a:rPr lang="ru-RU" sz="2400" dirty="0" smtClean="0"/>
                  <a:t>. </a:t>
                </a:r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04304" y="872250"/>
                <a:ext cx="7715304" cy="5311781"/>
              </a:xfrm>
              <a:blipFill rotWithShape="1">
                <a:blip r:embed="rId2" cstate="print"/>
                <a:stretch>
                  <a:fillRect l="-1265" t="-918" r="-2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304765" y="116632"/>
            <a:ext cx="85143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Использование производной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49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 3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ctr">
                  <a:buNone/>
                </a:pPr>
                <a:endParaRPr lang="ru-RU" dirty="0" smtClean="0"/>
              </a:p>
              <a:p>
                <a:pPr algn="ctr">
                  <a:buNone/>
                </a:pPr>
                <a:r>
                  <a:rPr lang="ru-RU" dirty="0" smtClean="0"/>
                  <a:t> </a:t>
                </a:r>
                <a:r>
                  <a:rPr lang="ru-RU" sz="2800" dirty="0" smtClean="0"/>
                  <a:t>При каких значениях параметра </a:t>
                </a:r>
                <a14:m>
                  <m:oMath xmlns:m="http://schemas.openxmlformats.org/officeDocument/2006/math">
                    <m:r>
                      <a:rPr lang="en-US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𝑎</m:t>
                    </m:r>
                  </m:oMath>
                </a14:m>
                <a:r>
                  <a:rPr lang="ru-RU" sz="2800" dirty="0" smtClean="0"/>
                  <a:t> уравнение</a:t>
                </a:r>
                <a:endParaRPr lang="en-US" sz="2800" dirty="0" smtClean="0"/>
              </a:p>
              <a:p>
                <a:pPr algn="ctr">
                  <a:buNone/>
                </a:pPr>
                <a:endParaRPr lang="en-US" sz="2800" dirty="0" smtClean="0"/>
              </a:p>
              <a:p>
                <a:pPr algn="ctr">
                  <a:buNone/>
                </a:pPr>
                <a:endParaRPr lang="en-US" sz="2800" dirty="0" smtClean="0"/>
              </a:p>
              <a:p>
                <a:pPr algn="ctr">
                  <a:buNone/>
                </a:pPr>
                <a:r>
                  <a:rPr lang="ru-RU" sz="2800" dirty="0" smtClean="0"/>
                  <a:t>имеет больше одного корня.</a:t>
                </a:r>
                <a:endParaRPr lang="ru-RU" sz="2800" dirty="0"/>
              </a:p>
            </p:txBody>
          </p:sp>
        </mc:Choice>
        <mc:Fallback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785918" y="2214554"/>
          <a:ext cx="5904656" cy="720080"/>
        </p:xfrm>
        <a:graphic>
          <a:graphicData uri="http://schemas.openxmlformats.org/presentationml/2006/ole">
            <p:oleObj spid="_x0000_s7211" name="Equation" r:id="rId4" imgW="2006600" imgH="2286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28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684213" y="1579563"/>
          <a:ext cx="5903912" cy="673100"/>
        </p:xfrm>
        <a:graphic>
          <a:graphicData uri="http://schemas.openxmlformats.org/presentationml/2006/ole">
            <p:oleObj spid="_x0000_s8506" name="Equation" r:id="rId3" imgW="2006600" imgH="228600" progId="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83568" y="2276872"/>
          <a:ext cx="5903912" cy="720725"/>
        </p:xfrm>
        <a:graphic>
          <a:graphicData uri="http://schemas.openxmlformats.org/presentationml/2006/ole">
            <p:oleObj spid="_x0000_s8507" name="Equation" r:id="rId4" imgW="2006600" imgH="228600" progId="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287354"/>
              </p:ext>
            </p:extLst>
          </p:nvPr>
        </p:nvGraphicFramePr>
        <p:xfrm>
          <a:off x="683568" y="2996307"/>
          <a:ext cx="6688138" cy="720725"/>
        </p:xfrm>
        <a:graphic>
          <a:graphicData uri="http://schemas.openxmlformats.org/presentationml/2006/ole">
            <p:oleObj spid="_x0000_s8508" name="Equation" r:id="rId5" imgW="2273300" imgH="228600" progId="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544" y="3717032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Заметим, что                . Пусть           , а               .    </a:t>
            </a:r>
            <a:endParaRPr lang="ru-RU" sz="32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855913" y="3789363"/>
          <a:ext cx="1489075" cy="431800"/>
        </p:xfrm>
        <a:graphic>
          <a:graphicData uri="http://schemas.openxmlformats.org/presentationml/2006/ole">
            <p:oleObj spid="_x0000_s8509" name="Equation" r:id="rId6" imgW="787400" imgH="228600" progId="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508104" y="3861048"/>
          <a:ext cx="936104" cy="360040"/>
        </p:xfrm>
        <a:graphic>
          <a:graphicData uri="http://schemas.openxmlformats.org/presentationml/2006/ole">
            <p:oleObj spid="_x0000_s8510" name="Equation" r:id="rId7" imgW="508000" imgH="2286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6948264" y="3861048"/>
          <a:ext cx="1296144" cy="321816"/>
        </p:xfrm>
        <a:graphic>
          <a:graphicData uri="http://schemas.openxmlformats.org/presentationml/2006/ole">
            <p:oleObj spid="_x0000_s8511" name="Equation" r:id="rId8" imgW="685502" imgH="177723" progId="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8512" name="Equation" r:id="rId9" imgW="114102" imgH="177492" progId="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835696" y="4653136"/>
          <a:ext cx="5544616" cy="864096"/>
        </p:xfrm>
        <a:graphic>
          <a:graphicData uri="http://schemas.openxmlformats.org/presentationml/2006/ole">
            <p:oleObj spid="_x0000_s8513" name="Equation" r:id="rId10" imgW="1040948" imgH="228501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054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1846263" y="1557338"/>
          <a:ext cx="2497137" cy="576262"/>
        </p:xfrm>
        <a:graphic>
          <a:graphicData uri="http://schemas.openxmlformats.org/presentationml/2006/ole">
            <p:oleObj spid="_x0000_s9586" name="Equation" r:id="rId3" imgW="990600" imgH="228600" progId="">
              <p:embed/>
            </p:oleObj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683568" y="1548020"/>
                <a:ext cx="8748464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smtClean="0"/>
                  <a:t>Тогда                                  , а                                 .</a:t>
                </a:r>
              </a:p>
              <a:p>
                <a:r>
                  <a:rPr lang="ru-RU" sz="2800" dirty="0" smtClean="0"/>
                  <a:t>Подставим в исходное уравнение:                     .</a:t>
                </a:r>
              </a:p>
              <a:p>
                <a:r>
                  <a:rPr lang="ru-RU" sz="2800" dirty="0" smtClean="0"/>
                  <a:t>Найдем                                               . Заметим, что </a:t>
                </a:r>
              </a:p>
              <a:p>
                <a:r>
                  <a:rPr lang="ru-RU" sz="2800" dirty="0" smtClean="0"/>
                  <a:t>                         при всех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800" dirty="0" smtClean="0"/>
                  <a:t>.  </a:t>
                </a:r>
              </a:p>
              <a:p>
                <a:r>
                  <a:rPr lang="ru-RU" sz="2800" dirty="0" smtClean="0"/>
                  <a:t>Найдем                                          . Заметим, что </a:t>
                </a:r>
              </a:p>
              <a:p>
                <a:r>
                  <a:rPr lang="ru-RU" sz="2800" dirty="0" smtClean="0"/>
                  <a:t>                         при всех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800" dirty="0" smtClean="0"/>
                  <a:t>.  </a:t>
                </a:r>
              </a:p>
              <a:p>
                <a:endParaRPr lang="ru-RU" sz="2800" dirty="0" smtClean="0"/>
              </a:p>
              <a:p>
                <a:endParaRPr lang="ru-RU" sz="28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548020"/>
                <a:ext cx="8748464" cy="35394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394" t="-15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8274254"/>
              </p:ext>
            </p:extLst>
          </p:nvPr>
        </p:nvGraphicFramePr>
        <p:xfrm>
          <a:off x="4860032" y="1527951"/>
          <a:ext cx="2592288" cy="576064"/>
        </p:xfrm>
        <a:graphic>
          <a:graphicData uri="http://schemas.openxmlformats.org/presentationml/2006/ole">
            <p:oleObj spid="_x0000_s9587" name="Equation" r:id="rId5" imgW="825500" imgH="22860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2040932"/>
              </p:ext>
            </p:extLst>
          </p:nvPr>
        </p:nvGraphicFramePr>
        <p:xfrm>
          <a:off x="1979712" y="2492896"/>
          <a:ext cx="1152128" cy="432048"/>
        </p:xfrm>
        <a:graphic>
          <a:graphicData uri="http://schemas.openxmlformats.org/presentationml/2006/ole">
            <p:oleObj spid="_x0000_s9588" name="Equation" r:id="rId6" imgW="418918" imgH="203112" progId="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8852521"/>
              </p:ext>
            </p:extLst>
          </p:nvPr>
        </p:nvGraphicFramePr>
        <p:xfrm>
          <a:off x="3131840" y="2420888"/>
          <a:ext cx="2719387" cy="485775"/>
        </p:xfrm>
        <a:graphic>
          <a:graphicData uri="http://schemas.openxmlformats.org/presentationml/2006/ole">
            <p:oleObj spid="_x0000_s9589" name="Equation" r:id="rId7" imgW="990600" imgH="228600" progId="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0833717"/>
              </p:ext>
            </p:extLst>
          </p:nvPr>
        </p:nvGraphicFramePr>
        <p:xfrm>
          <a:off x="827584" y="2885687"/>
          <a:ext cx="2016224" cy="432048"/>
        </p:xfrm>
        <a:graphic>
          <a:graphicData uri="http://schemas.openxmlformats.org/presentationml/2006/ole">
            <p:oleObj spid="_x0000_s9590" name="Equation" r:id="rId8" imgW="622030" imgH="203112" progId="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7995608"/>
              </p:ext>
            </p:extLst>
          </p:nvPr>
        </p:nvGraphicFramePr>
        <p:xfrm>
          <a:off x="1979712" y="3317735"/>
          <a:ext cx="1011238" cy="431800"/>
        </p:xfrm>
        <a:graphic>
          <a:graphicData uri="http://schemas.openxmlformats.org/presentationml/2006/ole">
            <p:oleObj spid="_x0000_s9591" name="Equation" r:id="rId9" imgW="368140" imgH="203112" progId="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2261861"/>
              </p:ext>
            </p:extLst>
          </p:nvPr>
        </p:nvGraphicFramePr>
        <p:xfrm>
          <a:off x="2843808" y="3284984"/>
          <a:ext cx="2441575" cy="485775"/>
        </p:xfrm>
        <a:graphic>
          <a:graphicData uri="http://schemas.openxmlformats.org/presentationml/2006/ole">
            <p:oleObj spid="_x0000_s9592" name="Equation" r:id="rId10" imgW="889000" imgH="228600" progId="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3386341"/>
              </p:ext>
            </p:extLst>
          </p:nvPr>
        </p:nvGraphicFramePr>
        <p:xfrm>
          <a:off x="899592" y="3789040"/>
          <a:ext cx="1852612" cy="431800"/>
        </p:xfrm>
        <a:graphic>
          <a:graphicData uri="http://schemas.openxmlformats.org/presentationml/2006/ole">
            <p:oleObj spid="_x0000_s9593" name="Equation" r:id="rId11" imgW="571252" imgH="203112" progId="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999272"/>
              </p:ext>
            </p:extLst>
          </p:nvPr>
        </p:nvGraphicFramePr>
        <p:xfrm>
          <a:off x="5940152" y="2060848"/>
          <a:ext cx="1656184" cy="434409"/>
        </p:xfrm>
        <a:graphic>
          <a:graphicData uri="http://schemas.openxmlformats.org/presentationml/2006/ole">
            <p:oleObj spid="_x0000_s9594" name="Equation" r:id="rId12" imgW="774364" imgH="203112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953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475656" y="3429000"/>
            <a:ext cx="67687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нашем случае,</a:t>
            </a:r>
            <a:r>
              <a:rPr lang="en-US" sz="2800" dirty="0" smtClean="0"/>
              <a:t>           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                          ,                                    .</a:t>
            </a:r>
          </a:p>
          <a:p>
            <a:r>
              <a:rPr lang="ru-RU" sz="2800" dirty="0" smtClean="0"/>
              <a:t>                            ,                                 .</a:t>
            </a:r>
          </a:p>
          <a:p>
            <a:r>
              <a:rPr lang="ru-RU" sz="2800" dirty="0" smtClean="0"/>
              <a:t>              .</a:t>
            </a:r>
            <a:br>
              <a:rPr lang="ru-RU" sz="2800" dirty="0" smtClean="0"/>
            </a:br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35480"/>
              </p:ext>
            </p:extLst>
          </p:nvPr>
        </p:nvGraphicFramePr>
        <p:xfrm>
          <a:off x="4067944" y="3573016"/>
          <a:ext cx="936104" cy="288032"/>
        </p:xfrm>
        <a:graphic>
          <a:graphicData uri="http://schemas.openxmlformats.org/presentationml/2006/ole">
            <p:oleObj spid="_x0000_s10521" name="Equation" r:id="rId3" imgW="342603" imgH="177646" progId="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6992298"/>
              </p:ext>
            </p:extLst>
          </p:nvPr>
        </p:nvGraphicFramePr>
        <p:xfrm>
          <a:off x="1500986" y="3861048"/>
          <a:ext cx="2304256" cy="432048"/>
        </p:xfrm>
        <a:graphic>
          <a:graphicData uri="http://schemas.openxmlformats.org/presentationml/2006/ole">
            <p:oleObj spid="_x0000_s10522" name="Equation" r:id="rId4" imgW="863225" imgH="203112" progId="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4498220"/>
              </p:ext>
            </p:extLst>
          </p:nvPr>
        </p:nvGraphicFramePr>
        <p:xfrm>
          <a:off x="3851920" y="3861048"/>
          <a:ext cx="2844800" cy="431800"/>
        </p:xfrm>
        <a:graphic>
          <a:graphicData uri="http://schemas.openxmlformats.org/presentationml/2006/ole">
            <p:oleObj spid="_x0000_s10523" name="Equation" r:id="rId5" imgW="1066337" imgH="203112" progId="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0323667"/>
              </p:ext>
            </p:extLst>
          </p:nvPr>
        </p:nvGraphicFramePr>
        <p:xfrm>
          <a:off x="1331640" y="4407788"/>
          <a:ext cx="2376264" cy="360040"/>
        </p:xfrm>
        <a:graphic>
          <a:graphicData uri="http://schemas.openxmlformats.org/presentationml/2006/ole">
            <p:oleObj spid="_x0000_s10524" name="Equation" r:id="rId6" imgW="837836" imgH="177723" progId="">
              <p:embed/>
            </p:oleObj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8763799"/>
              </p:ext>
            </p:extLst>
          </p:nvPr>
        </p:nvGraphicFramePr>
        <p:xfrm>
          <a:off x="4211960" y="4409053"/>
          <a:ext cx="2232025" cy="358775"/>
        </p:xfrm>
        <a:graphic>
          <a:graphicData uri="http://schemas.openxmlformats.org/presentationml/2006/ole">
            <p:oleObj spid="_x0000_s10525" name="Equation" r:id="rId7" imgW="787058" imgH="177723" progId="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8571103"/>
              </p:ext>
            </p:extLst>
          </p:nvPr>
        </p:nvGraphicFramePr>
        <p:xfrm>
          <a:off x="1475656" y="4767828"/>
          <a:ext cx="1080120" cy="648072"/>
        </p:xfrm>
        <a:graphic>
          <a:graphicData uri="http://schemas.openxmlformats.org/presentationml/2006/ole">
            <p:oleObj spid="_x0000_s10526" name="Equation" r:id="rId8" imgW="558558" imgH="393529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1484784"/>
            <a:ext cx="7272808" cy="1569660"/>
          </a:xfrm>
          <a:prstGeom prst="rect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Если функция </a:t>
            </a:r>
            <a:r>
              <a:rPr lang="ru-RU" sz="3200" i="1" dirty="0"/>
              <a:t>f </a:t>
            </a:r>
            <a:r>
              <a:rPr lang="ru-RU" sz="3200" dirty="0"/>
              <a:t>(</a:t>
            </a:r>
            <a:r>
              <a:rPr lang="ru-RU" sz="3200" i="1" dirty="0"/>
              <a:t>t</a:t>
            </a:r>
            <a:r>
              <a:rPr lang="ru-RU" sz="3200" dirty="0"/>
              <a:t>) строго монотонна</a:t>
            </a:r>
            <a:r>
              <a:rPr lang="en-US" sz="3200" dirty="0"/>
              <a:t> </a:t>
            </a:r>
            <a:r>
              <a:rPr lang="ru-RU" sz="3200" dirty="0"/>
              <a:t>на </a:t>
            </a:r>
            <a:r>
              <a:rPr lang="ru-RU" sz="3200" b="1" dirty="0"/>
              <a:t>R</a:t>
            </a:r>
            <a:r>
              <a:rPr lang="ru-RU" sz="3200" dirty="0"/>
              <a:t>, то уравнение </a:t>
            </a:r>
            <a:r>
              <a:rPr lang="ru-RU" sz="3200" i="1" dirty="0"/>
              <a:t>f </a:t>
            </a:r>
            <a:r>
              <a:rPr lang="en-US" sz="3200" dirty="0"/>
              <a:t>(</a:t>
            </a:r>
            <a:r>
              <a:rPr lang="ru-RU" sz="3200" i="1" dirty="0"/>
              <a:t>h</a:t>
            </a:r>
            <a:r>
              <a:rPr lang="ru-RU" sz="3200" dirty="0"/>
              <a:t>(</a:t>
            </a:r>
            <a:r>
              <a:rPr lang="ru-RU" sz="3200" i="1" dirty="0"/>
              <a:t>x</a:t>
            </a:r>
            <a:r>
              <a:rPr lang="ru-RU" sz="3200" dirty="0"/>
              <a:t>)</a:t>
            </a:r>
            <a:r>
              <a:rPr lang="en-US" sz="3200" dirty="0"/>
              <a:t>)</a:t>
            </a:r>
            <a:r>
              <a:rPr lang="ru-RU" sz="3200" dirty="0"/>
              <a:t> </a:t>
            </a:r>
            <a:r>
              <a:rPr lang="en-US" sz="3200" dirty="0"/>
              <a:t>=</a:t>
            </a:r>
            <a:r>
              <a:rPr lang="ru-RU" sz="3200" dirty="0"/>
              <a:t> </a:t>
            </a:r>
            <a:r>
              <a:rPr lang="ru-RU" sz="3200" i="1" dirty="0"/>
              <a:t>f </a:t>
            </a:r>
            <a:r>
              <a:rPr lang="en-US" sz="3200" i="1" dirty="0"/>
              <a:t>(</a:t>
            </a:r>
            <a:r>
              <a:rPr lang="ru-RU" sz="3200" i="1" dirty="0"/>
              <a:t>g</a:t>
            </a:r>
            <a:r>
              <a:rPr lang="ru-RU" sz="3200" dirty="0"/>
              <a:t>(</a:t>
            </a:r>
            <a:r>
              <a:rPr lang="ru-RU" sz="3200" i="1" dirty="0"/>
              <a:t>x</a:t>
            </a:r>
            <a:r>
              <a:rPr lang="ru-RU" sz="3200" dirty="0"/>
              <a:t>)</a:t>
            </a:r>
            <a:r>
              <a:rPr lang="en-US" sz="3200" dirty="0"/>
              <a:t>) </a:t>
            </a:r>
            <a:r>
              <a:rPr lang="ru-RU" sz="3200" dirty="0"/>
              <a:t>равносильно уравнению </a:t>
            </a:r>
            <a:r>
              <a:rPr lang="en-US" sz="3200" i="1" dirty="0"/>
              <a:t>h</a:t>
            </a:r>
            <a:r>
              <a:rPr lang="en-US" sz="3200" dirty="0"/>
              <a:t>(</a:t>
            </a:r>
            <a:r>
              <a:rPr lang="en-US" sz="3200" i="1" dirty="0"/>
              <a:t>x</a:t>
            </a:r>
            <a:r>
              <a:rPr lang="en-US" sz="3200" dirty="0"/>
              <a:t>) = </a:t>
            </a:r>
            <a:r>
              <a:rPr lang="en-US" sz="3200" i="1" dirty="0"/>
              <a:t>g</a:t>
            </a:r>
            <a:r>
              <a:rPr lang="en-US" sz="3200" dirty="0"/>
              <a:t>(</a:t>
            </a:r>
            <a:r>
              <a:rPr lang="en-US" sz="3200" i="1" dirty="0"/>
              <a:t>x</a:t>
            </a:r>
            <a:r>
              <a:rPr lang="en-US" sz="32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xmlns="" val="229957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При              уравнение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будет иметь больше одного корня.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Ответ: при             .  </a:t>
            </a:r>
            <a:endParaRPr lang="ru-RU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500166" y="785794"/>
          <a:ext cx="1081087" cy="649288"/>
        </p:xfrm>
        <a:graphic>
          <a:graphicData uri="http://schemas.openxmlformats.org/presentationml/2006/ole">
            <p:oleObj spid="_x0000_s11377" name="Equation" r:id="rId3" imgW="558558" imgH="393529" progId="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857224" y="1428736"/>
          <a:ext cx="5903912" cy="720725"/>
        </p:xfrm>
        <a:graphic>
          <a:graphicData uri="http://schemas.openxmlformats.org/presentationml/2006/ole">
            <p:oleObj spid="_x0000_s11378" name="Equation" r:id="rId4" imgW="2006600" imgH="228600" progId="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2643174" y="3143248"/>
          <a:ext cx="1081087" cy="649287"/>
        </p:xfrm>
        <a:graphic>
          <a:graphicData uri="http://schemas.openxmlformats.org/presentationml/2006/ole">
            <p:oleObj spid="_x0000_s11379" name="Equation" r:id="rId5" imgW="558558" imgH="39352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369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8869" y="2348880"/>
            <a:ext cx="6986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ГРАФИЧЕСКИЙ МЕТОД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8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651357844"/>
              </p:ext>
            </p:extLst>
          </p:nvPr>
        </p:nvGraphicFramePr>
        <p:xfrm>
          <a:off x="179512" y="4509120"/>
          <a:ext cx="8229600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48238420"/>
              </p:ext>
            </p:extLst>
          </p:nvPr>
        </p:nvGraphicFramePr>
        <p:xfrm>
          <a:off x="683568" y="2132856"/>
          <a:ext cx="6696744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171720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Преобразования графиков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функций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Line 4"/>
          <p:cNvSpPr>
            <a:spLocks noChangeShapeType="1"/>
          </p:cNvSpPr>
          <p:nvPr/>
        </p:nvSpPr>
        <p:spPr bwMode="auto">
          <a:xfrm flipV="1">
            <a:off x="990600" y="3733800"/>
            <a:ext cx="716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2213" name="Line 5"/>
          <p:cNvSpPr>
            <a:spLocks noChangeShapeType="1"/>
          </p:cNvSpPr>
          <p:nvPr/>
        </p:nvSpPr>
        <p:spPr bwMode="auto">
          <a:xfrm flipV="1">
            <a:off x="4419600" y="762000"/>
            <a:ext cx="0" cy="434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7908925" y="3694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x</a:t>
            </a:r>
            <a:endParaRPr lang="ru-RU" dirty="0"/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4572000" y="7620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y</a:t>
            </a:r>
            <a:endParaRPr lang="ru-RU" dirty="0"/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4403725" y="37703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0</a:t>
            </a:r>
            <a:endParaRPr lang="ru-RU" dirty="0"/>
          </a:p>
        </p:txBody>
      </p:sp>
      <p:sp>
        <p:nvSpPr>
          <p:cNvPr id="222217" name="Freeform 9"/>
          <p:cNvSpPr>
            <a:spLocks/>
          </p:cNvSpPr>
          <p:nvPr/>
        </p:nvSpPr>
        <p:spPr bwMode="auto">
          <a:xfrm>
            <a:off x="3563888" y="1196752"/>
            <a:ext cx="1600200" cy="2527300"/>
          </a:xfrm>
          <a:custGeom>
            <a:avLst/>
            <a:gdLst>
              <a:gd name="T0" fmla="*/ 0 w 1008"/>
              <a:gd name="T1" fmla="*/ 0 h 1592"/>
              <a:gd name="T2" fmla="*/ 528 w 1008"/>
              <a:gd name="T3" fmla="*/ 1584 h 1592"/>
              <a:gd name="T4" fmla="*/ 1008 w 1008"/>
              <a:gd name="T5" fmla="*/ 48 h 1592"/>
              <a:gd name="T6" fmla="*/ 0 60000 65536"/>
              <a:gd name="T7" fmla="*/ 0 60000 65536"/>
              <a:gd name="T8" fmla="*/ 0 60000 65536"/>
              <a:gd name="T9" fmla="*/ 0 w 1008"/>
              <a:gd name="T10" fmla="*/ 0 h 1592"/>
              <a:gd name="T11" fmla="*/ 1008 w 1008"/>
              <a:gd name="T12" fmla="*/ 1592 h 15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8" h="1592">
                <a:moveTo>
                  <a:pt x="0" y="0"/>
                </a:moveTo>
                <a:cubicBezTo>
                  <a:pt x="180" y="788"/>
                  <a:pt x="360" y="1576"/>
                  <a:pt x="528" y="1584"/>
                </a:cubicBezTo>
                <a:cubicBezTo>
                  <a:pt x="696" y="1592"/>
                  <a:pt x="928" y="304"/>
                  <a:pt x="1008" y="48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2218" name="Freeform 10"/>
          <p:cNvSpPr>
            <a:spLocks/>
          </p:cNvSpPr>
          <p:nvPr/>
        </p:nvSpPr>
        <p:spPr bwMode="auto">
          <a:xfrm>
            <a:off x="3563888" y="1268760"/>
            <a:ext cx="1600200" cy="2527300"/>
          </a:xfrm>
          <a:custGeom>
            <a:avLst/>
            <a:gdLst>
              <a:gd name="T0" fmla="*/ 0 w 1008"/>
              <a:gd name="T1" fmla="*/ 0 h 1592"/>
              <a:gd name="T2" fmla="*/ 528 w 1008"/>
              <a:gd name="T3" fmla="*/ 1584 h 1592"/>
              <a:gd name="T4" fmla="*/ 1008 w 1008"/>
              <a:gd name="T5" fmla="*/ 48 h 1592"/>
              <a:gd name="T6" fmla="*/ 0 60000 65536"/>
              <a:gd name="T7" fmla="*/ 0 60000 65536"/>
              <a:gd name="T8" fmla="*/ 0 60000 65536"/>
              <a:gd name="T9" fmla="*/ 0 w 1008"/>
              <a:gd name="T10" fmla="*/ 0 h 1592"/>
              <a:gd name="T11" fmla="*/ 1008 w 1008"/>
              <a:gd name="T12" fmla="*/ 1592 h 15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8" h="1592">
                <a:moveTo>
                  <a:pt x="0" y="0"/>
                </a:moveTo>
                <a:cubicBezTo>
                  <a:pt x="180" y="788"/>
                  <a:pt x="360" y="1576"/>
                  <a:pt x="528" y="1584"/>
                </a:cubicBezTo>
                <a:cubicBezTo>
                  <a:pt x="696" y="1592"/>
                  <a:pt x="928" y="304"/>
                  <a:pt x="1008" y="48"/>
                </a:cubicBezTo>
              </a:path>
            </a:pathLst>
          </a:custGeom>
          <a:noFill/>
          <a:ln w="57150" cmpd="sng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2219" name="Freeform 11"/>
          <p:cNvSpPr>
            <a:spLocks/>
          </p:cNvSpPr>
          <p:nvPr/>
        </p:nvSpPr>
        <p:spPr bwMode="auto">
          <a:xfrm>
            <a:off x="3581400" y="1219200"/>
            <a:ext cx="1600200" cy="2527300"/>
          </a:xfrm>
          <a:custGeom>
            <a:avLst/>
            <a:gdLst>
              <a:gd name="T0" fmla="*/ 0 w 1008"/>
              <a:gd name="T1" fmla="*/ 0 h 1592"/>
              <a:gd name="T2" fmla="*/ 528 w 1008"/>
              <a:gd name="T3" fmla="*/ 1584 h 1592"/>
              <a:gd name="T4" fmla="*/ 1008 w 1008"/>
              <a:gd name="T5" fmla="*/ 48 h 1592"/>
              <a:gd name="T6" fmla="*/ 0 60000 65536"/>
              <a:gd name="T7" fmla="*/ 0 60000 65536"/>
              <a:gd name="T8" fmla="*/ 0 60000 65536"/>
              <a:gd name="T9" fmla="*/ 0 w 1008"/>
              <a:gd name="T10" fmla="*/ 0 h 1592"/>
              <a:gd name="T11" fmla="*/ 1008 w 1008"/>
              <a:gd name="T12" fmla="*/ 1592 h 15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08" h="1592">
                <a:moveTo>
                  <a:pt x="0" y="0"/>
                </a:moveTo>
                <a:cubicBezTo>
                  <a:pt x="180" y="788"/>
                  <a:pt x="360" y="1576"/>
                  <a:pt x="528" y="1584"/>
                </a:cubicBezTo>
                <a:cubicBezTo>
                  <a:pt x="696" y="1592"/>
                  <a:pt x="928" y="304"/>
                  <a:pt x="1008" y="4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2221" name="Line 13"/>
          <p:cNvSpPr>
            <a:spLocks noChangeShapeType="1"/>
          </p:cNvSpPr>
          <p:nvPr/>
        </p:nvSpPr>
        <p:spPr bwMode="auto">
          <a:xfrm flipV="1">
            <a:off x="304800" y="3048000"/>
            <a:ext cx="1600200" cy="304800"/>
          </a:xfrm>
          <a:prstGeom prst="line">
            <a:avLst/>
          </a:prstGeom>
          <a:noFill/>
          <a:ln w="9525">
            <a:solidFill>
              <a:srgbClr val="00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2222" name="Line 14"/>
          <p:cNvSpPr>
            <a:spLocks noChangeShapeType="1"/>
          </p:cNvSpPr>
          <p:nvPr/>
        </p:nvSpPr>
        <p:spPr bwMode="auto">
          <a:xfrm>
            <a:off x="3124200" y="609600"/>
            <a:ext cx="1828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2224" name="Line 16"/>
          <p:cNvSpPr>
            <a:spLocks noChangeShapeType="1"/>
          </p:cNvSpPr>
          <p:nvPr/>
        </p:nvSpPr>
        <p:spPr bwMode="auto">
          <a:xfrm flipH="1">
            <a:off x="7010400" y="1447800"/>
            <a:ext cx="1828800" cy="9144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2235" name="Text Box 27"/>
          <p:cNvSpPr txBox="1">
            <a:spLocks noChangeArrowheads="1"/>
          </p:cNvSpPr>
          <p:nvPr/>
        </p:nvSpPr>
        <p:spPr bwMode="auto">
          <a:xfrm rot="1260191">
            <a:off x="3276600" y="533400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Y = f(x)</a:t>
            </a:r>
            <a:endParaRPr lang="ru-RU" dirty="0"/>
          </a:p>
        </p:txBody>
      </p:sp>
      <p:sp>
        <p:nvSpPr>
          <p:cNvPr id="222236" name="Text Box 28"/>
          <p:cNvSpPr txBox="1">
            <a:spLocks noChangeArrowheads="1"/>
          </p:cNvSpPr>
          <p:nvPr/>
        </p:nvSpPr>
        <p:spPr bwMode="auto">
          <a:xfrm rot="-562891">
            <a:off x="0" y="2819400"/>
            <a:ext cx="197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33CC"/>
                </a:solidFill>
              </a:rPr>
              <a:t>Y = f(x – a), a &lt; 0</a:t>
            </a:r>
          </a:p>
        </p:txBody>
      </p:sp>
      <p:sp>
        <p:nvSpPr>
          <p:cNvPr id="222237" name="Text Box 29"/>
          <p:cNvSpPr txBox="1">
            <a:spLocks noChangeArrowheads="1"/>
          </p:cNvSpPr>
          <p:nvPr/>
        </p:nvSpPr>
        <p:spPr bwMode="auto">
          <a:xfrm rot="-1641040">
            <a:off x="7010400" y="1371600"/>
            <a:ext cx="197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3300"/>
                </a:solidFill>
              </a:rPr>
              <a:t>Y = f(x – a), a &gt; 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469 0 " pathEditMode="relative" ptsTypes="AA">
                                      <p:cBhvr>
                                        <p:cTn id="30" dur="20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907 0 " pathEditMode="relative" ptsTypes="AA">
                                      <p:cBhvr>
                                        <p:cTn id="40" dur="20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2" grpId="0" animBg="1"/>
      <p:bldP spid="222212" grpId="1" animBg="1"/>
      <p:bldP spid="222213" grpId="0" animBg="1"/>
      <p:bldP spid="222214" grpId="0"/>
      <p:bldP spid="222215" grpId="0"/>
      <p:bldP spid="222216" grpId="0"/>
      <p:bldP spid="222217" grpId="0" animBg="1"/>
      <p:bldP spid="222217" grpId="1" animBg="1"/>
      <p:bldP spid="222218" grpId="0" animBg="1"/>
      <p:bldP spid="222218" grpId="1" animBg="1"/>
      <p:bldP spid="222219" grpId="0" animBg="1"/>
      <p:bldP spid="222221" grpId="0" animBg="1"/>
      <p:bldP spid="222222" grpId="0" animBg="1"/>
      <p:bldP spid="222224" grpId="0" animBg="1"/>
      <p:bldP spid="222235" grpId="0"/>
      <p:bldP spid="222236" grpId="0"/>
      <p:bldP spid="2222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41" name="Arc 9"/>
          <p:cNvSpPr>
            <a:spLocks/>
          </p:cNvSpPr>
          <p:nvPr/>
        </p:nvSpPr>
        <p:spPr bwMode="auto">
          <a:xfrm flipV="1">
            <a:off x="3275856" y="1844824"/>
            <a:ext cx="2292350" cy="2057400"/>
          </a:xfrm>
          <a:custGeom>
            <a:avLst/>
            <a:gdLst>
              <a:gd name="T0" fmla="*/ 0 w 23196"/>
              <a:gd name="T1" fmla="*/ 5620 h 21600"/>
              <a:gd name="T2" fmla="*/ 2292350 w 23196"/>
              <a:gd name="T3" fmla="*/ 2057400 h 21600"/>
              <a:gd name="T4" fmla="*/ 157725 w 23196"/>
              <a:gd name="T5" fmla="*/ 2057400 h 21600"/>
              <a:gd name="T6" fmla="*/ 0 60000 65536"/>
              <a:gd name="T7" fmla="*/ 0 60000 65536"/>
              <a:gd name="T8" fmla="*/ 0 60000 65536"/>
              <a:gd name="T9" fmla="*/ 0 w 23196"/>
              <a:gd name="T10" fmla="*/ 0 h 21600"/>
              <a:gd name="T11" fmla="*/ 23196 w 2319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196" h="21600" fill="none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</a:path>
              <a:path w="23196" h="21600" stroke="0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  <a:lnTo>
                  <a:pt x="1596" y="21600"/>
                </a:lnTo>
                <a:close/>
              </a:path>
            </a:pathLst>
          </a:cu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3259" name="Line 27"/>
          <p:cNvSpPr>
            <a:spLocks noChangeShapeType="1"/>
          </p:cNvSpPr>
          <p:nvPr/>
        </p:nvSpPr>
        <p:spPr bwMode="auto">
          <a:xfrm flipV="1">
            <a:off x="5486400" y="2590800"/>
            <a:ext cx="0" cy="1219200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3236" name="Line 4"/>
          <p:cNvSpPr>
            <a:spLocks noChangeShapeType="1"/>
          </p:cNvSpPr>
          <p:nvPr/>
        </p:nvSpPr>
        <p:spPr bwMode="auto">
          <a:xfrm>
            <a:off x="1676400" y="3810000"/>
            <a:ext cx="525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6842125" y="3846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х</a:t>
            </a:r>
            <a:endParaRPr lang="ru-RU" dirty="0"/>
          </a:p>
        </p:txBody>
      </p:sp>
      <p:sp>
        <p:nvSpPr>
          <p:cNvPr id="223238" name="Line 6"/>
          <p:cNvSpPr>
            <a:spLocks noChangeShapeType="1"/>
          </p:cNvSpPr>
          <p:nvPr/>
        </p:nvSpPr>
        <p:spPr bwMode="auto">
          <a:xfrm flipV="1">
            <a:off x="4267200" y="1295400"/>
            <a:ext cx="0" cy="495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39" name="Text Box 7"/>
          <p:cNvSpPr txBox="1">
            <a:spLocks noChangeArrowheads="1"/>
          </p:cNvSpPr>
          <p:nvPr/>
        </p:nvSpPr>
        <p:spPr bwMode="auto">
          <a:xfrm>
            <a:off x="4327525" y="1179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</a:t>
            </a:r>
          </a:p>
        </p:txBody>
      </p:sp>
      <p:sp>
        <p:nvSpPr>
          <p:cNvPr id="223242" name="Arc 10"/>
          <p:cNvSpPr>
            <a:spLocks/>
          </p:cNvSpPr>
          <p:nvPr/>
        </p:nvSpPr>
        <p:spPr bwMode="auto">
          <a:xfrm flipV="1">
            <a:off x="3276600" y="1905000"/>
            <a:ext cx="2292350" cy="2057400"/>
          </a:xfrm>
          <a:custGeom>
            <a:avLst/>
            <a:gdLst>
              <a:gd name="T0" fmla="*/ 0 w 23196"/>
              <a:gd name="T1" fmla="*/ 5620 h 21600"/>
              <a:gd name="T2" fmla="*/ 2292350 w 23196"/>
              <a:gd name="T3" fmla="*/ 2057400 h 21600"/>
              <a:gd name="T4" fmla="*/ 157725 w 23196"/>
              <a:gd name="T5" fmla="*/ 2057400 h 21600"/>
              <a:gd name="T6" fmla="*/ 0 60000 65536"/>
              <a:gd name="T7" fmla="*/ 0 60000 65536"/>
              <a:gd name="T8" fmla="*/ 0 60000 65536"/>
              <a:gd name="T9" fmla="*/ 0 w 23196"/>
              <a:gd name="T10" fmla="*/ 0 h 21600"/>
              <a:gd name="T11" fmla="*/ 23196 w 2319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196" h="21600" fill="none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</a:path>
              <a:path w="23196" h="21600" stroke="0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  <a:lnTo>
                  <a:pt x="1596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3248" name="Text Box 16"/>
          <p:cNvSpPr txBox="1">
            <a:spLocks noChangeArrowheads="1"/>
          </p:cNvSpPr>
          <p:nvPr/>
        </p:nvSpPr>
        <p:spPr bwMode="auto">
          <a:xfrm>
            <a:off x="4267200" y="3962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0</a:t>
            </a:r>
          </a:p>
        </p:txBody>
      </p:sp>
      <p:sp>
        <p:nvSpPr>
          <p:cNvPr id="223255" name="Oval 23"/>
          <p:cNvSpPr>
            <a:spLocks noChangeArrowheads="1"/>
          </p:cNvSpPr>
          <p:nvPr/>
        </p:nvSpPr>
        <p:spPr bwMode="auto">
          <a:xfrm>
            <a:off x="4724400" y="4419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3261" name="Line 29"/>
          <p:cNvSpPr>
            <a:spLocks noChangeShapeType="1"/>
          </p:cNvSpPr>
          <p:nvPr/>
        </p:nvSpPr>
        <p:spPr bwMode="auto">
          <a:xfrm flipH="1">
            <a:off x="5791200" y="2133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62" name="Line 30"/>
          <p:cNvSpPr>
            <a:spLocks noChangeShapeType="1"/>
          </p:cNvSpPr>
          <p:nvPr/>
        </p:nvSpPr>
        <p:spPr bwMode="auto">
          <a:xfrm>
            <a:off x="1905000" y="2514600"/>
            <a:ext cx="1752600" cy="3048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64" name="Line 32"/>
          <p:cNvSpPr>
            <a:spLocks noChangeShapeType="1"/>
          </p:cNvSpPr>
          <p:nvPr/>
        </p:nvSpPr>
        <p:spPr bwMode="auto">
          <a:xfrm flipH="1" flipV="1">
            <a:off x="4953000" y="4648200"/>
            <a:ext cx="1828800" cy="3048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65" name="Text Box 33"/>
          <p:cNvSpPr txBox="1">
            <a:spLocks noChangeArrowheads="1"/>
          </p:cNvSpPr>
          <p:nvPr/>
        </p:nvSpPr>
        <p:spPr bwMode="auto">
          <a:xfrm>
            <a:off x="6096000" y="1828800"/>
            <a:ext cx="95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 = f(x)</a:t>
            </a:r>
            <a:endParaRPr lang="ru-RU"/>
          </a:p>
        </p:txBody>
      </p:sp>
      <p:sp>
        <p:nvSpPr>
          <p:cNvPr id="223266" name="Text Box 34"/>
          <p:cNvSpPr txBox="1">
            <a:spLocks noChangeArrowheads="1"/>
          </p:cNvSpPr>
          <p:nvPr/>
        </p:nvSpPr>
        <p:spPr bwMode="auto">
          <a:xfrm rot="533752">
            <a:off x="1676400" y="2286000"/>
            <a:ext cx="200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C3300"/>
                </a:solidFill>
              </a:rPr>
              <a:t>Y = f(x) + b, b </a:t>
            </a:r>
            <a:r>
              <a:rPr lang="en-US" dirty="0">
                <a:solidFill>
                  <a:srgbClr val="CC3300"/>
                </a:solidFill>
                <a:cs typeface="Arial" pitchFamily="34" charset="0"/>
              </a:rPr>
              <a:t>&gt; 0</a:t>
            </a:r>
          </a:p>
        </p:txBody>
      </p:sp>
      <p:sp>
        <p:nvSpPr>
          <p:cNvPr id="223267" name="Text Box 35"/>
          <p:cNvSpPr txBox="1">
            <a:spLocks noChangeArrowheads="1"/>
          </p:cNvSpPr>
          <p:nvPr/>
        </p:nvSpPr>
        <p:spPr bwMode="auto">
          <a:xfrm rot="535618">
            <a:off x="5389707" y="4418291"/>
            <a:ext cx="1742785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Y = f(x) + b, b &lt; 0</a:t>
            </a:r>
          </a:p>
        </p:txBody>
      </p:sp>
      <p:sp>
        <p:nvSpPr>
          <p:cNvPr id="223243" name="Arc 11"/>
          <p:cNvSpPr>
            <a:spLocks/>
          </p:cNvSpPr>
          <p:nvPr/>
        </p:nvSpPr>
        <p:spPr bwMode="auto">
          <a:xfrm flipV="1">
            <a:off x="3347864" y="1916832"/>
            <a:ext cx="2292350" cy="2057400"/>
          </a:xfrm>
          <a:custGeom>
            <a:avLst/>
            <a:gdLst>
              <a:gd name="T0" fmla="*/ 0 w 23196"/>
              <a:gd name="T1" fmla="*/ 5620 h 21600"/>
              <a:gd name="T2" fmla="*/ 2292350 w 23196"/>
              <a:gd name="T3" fmla="*/ 2057400 h 21600"/>
              <a:gd name="T4" fmla="*/ 157725 w 23196"/>
              <a:gd name="T5" fmla="*/ 2057400 h 21600"/>
              <a:gd name="T6" fmla="*/ 0 60000 65536"/>
              <a:gd name="T7" fmla="*/ 0 60000 65536"/>
              <a:gd name="T8" fmla="*/ 0 60000 65536"/>
              <a:gd name="T9" fmla="*/ 0 w 23196"/>
              <a:gd name="T10" fmla="*/ 0 h 21600"/>
              <a:gd name="T11" fmla="*/ 23196 w 2319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196" h="21600" fill="none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</a:path>
              <a:path w="23196" h="21600" stroke="0" extrusionOk="0">
                <a:moveTo>
                  <a:pt x="0" y="59"/>
                </a:moveTo>
                <a:cubicBezTo>
                  <a:pt x="531" y="19"/>
                  <a:pt x="1063" y="-1"/>
                  <a:pt x="1596" y="0"/>
                </a:cubicBezTo>
                <a:cubicBezTo>
                  <a:pt x="13525" y="0"/>
                  <a:pt x="23196" y="9670"/>
                  <a:pt x="23196" y="21600"/>
                </a:cubicBezTo>
                <a:lnTo>
                  <a:pt x="1596" y="2160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2593 " pathEditMode="relative" ptsTypes="AA">
                                      <p:cBhvr>
                                        <p:cTn id="28" dur="2000" fill="hold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93 " pathEditMode="relative" ptsTypes="AA">
                                      <p:cBhvr>
                                        <p:cTn id="38" dur="2000" fill="hold"/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1" grpId="0" animBg="1"/>
      <p:bldP spid="223241" grpId="1" animBg="1"/>
      <p:bldP spid="223236" grpId="0" animBg="1"/>
      <p:bldP spid="223237" grpId="0"/>
      <p:bldP spid="223238" grpId="0" animBg="1"/>
      <p:bldP spid="223239" grpId="0"/>
      <p:bldP spid="223242" grpId="0" animBg="1"/>
      <p:bldP spid="223248" grpId="0"/>
      <p:bldP spid="223261" grpId="0" animBg="1"/>
      <p:bldP spid="223262" grpId="0" animBg="1"/>
      <p:bldP spid="223264" grpId="0" animBg="1"/>
      <p:bldP spid="223265" grpId="0"/>
      <p:bldP spid="223266" grpId="0"/>
      <p:bldP spid="223267" grpId="0" animBg="1"/>
      <p:bldP spid="223243" grpId="0" animBg="1"/>
      <p:bldP spid="22324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2" name="Line 4"/>
          <p:cNvSpPr>
            <a:spLocks noChangeShapeType="1"/>
          </p:cNvSpPr>
          <p:nvPr/>
        </p:nvSpPr>
        <p:spPr bwMode="auto">
          <a:xfrm flipV="1">
            <a:off x="4953000" y="3733800"/>
            <a:ext cx="2895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2454" name="Line 6"/>
          <p:cNvSpPr>
            <a:spLocks noChangeShapeType="1"/>
          </p:cNvSpPr>
          <p:nvPr/>
        </p:nvSpPr>
        <p:spPr bwMode="auto">
          <a:xfrm flipV="1">
            <a:off x="6400800" y="1752600"/>
            <a:ext cx="0" cy="3429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6553200" y="1676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y</a:t>
            </a:r>
            <a:endParaRPr lang="ru-RU" dirty="0"/>
          </a:p>
        </p:txBody>
      </p:sp>
      <p:sp>
        <p:nvSpPr>
          <p:cNvPr id="232456" name="Text Box 8"/>
          <p:cNvSpPr txBox="1">
            <a:spLocks noChangeArrowheads="1"/>
          </p:cNvSpPr>
          <p:nvPr/>
        </p:nvSpPr>
        <p:spPr bwMode="auto">
          <a:xfrm>
            <a:off x="7680325" y="37703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x</a:t>
            </a:r>
            <a:endParaRPr lang="ru-RU" dirty="0"/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838200" y="2286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400">
              <a:cs typeface="Arial" pitchFamily="34" charset="0"/>
            </a:endParaRPr>
          </a:p>
        </p:txBody>
      </p:sp>
      <p:sp>
        <p:nvSpPr>
          <p:cNvPr id="232461" name="Text Box 13"/>
          <p:cNvSpPr txBox="1">
            <a:spLocks noChangeArrowheads="1"/>
          </p:cNvSpPr>
          <p:nvPr/>
        </p:nvSpPr>
        <p:spPr bwMode="auto">
          <a:xfrm>
            <a:off x="6461125" y="37703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0</a:t>
            </a:r>
            <a:endParaRPr lang="ru-RU" dirty="0"/>
          </a:p>
        </p:txBody>
      </p:sp>
      <p:sp>
        <p:nvSpPr>
          <p:cNvPr id="232462" name="Line 14"/>
          <p:cNvSpPr>
            <a:spLocks noChangeShapeType="1"/>
          </p:cNvSpPr>
          <p:nvPr/>
        </p:nvSpPr>
        <p:spPr bwMode="auto">
          <a:xfrm flipV="1">
            <a:off x="838200" y="3810000"/>
            <a:ext cx="2895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2463" name="Line 15"/>
          <p:cNvSpPr>
            <a:spLocks noChangeShapeType="1"/>
          </p:cNvSpPr>
          <p:nvPr/>
        </p:nvSpPr>
        <p:spPr bwMode="auto">
          <a:xfrm flipV="1">
            <a:off x="2286000" y="1828800"/>
            <a:ext cx="0" cy="3429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2464" name="Text Box 16"/>
          <p:cNvSpPr txBox="1">
            <a:spLocks noChangeArrowheads="1"/>
          </p:cNvSpPr>
          <p:nvPr/>
        </p:nvSpPr>
        <p:spPr bwMode="auto">
          <a:xfrm>
            <a:off x="2438400" y="17526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y</a:t>
            </a:r>
            <a:endParaRPr lang="ru-RU" dirty="0"/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auto">
          <a:xfrm>
            <a:off x="3565525" y="3846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x</a:t>
            </a:r>
            <a:endParaRPr lang="ru-RU" dirty="0"/>
          </a:p>
        </p:txBody>
      </p:sp>
      <p:sp>
        <p:nvSpPr>
          <p:cNvPr id="232466" name="Text Box 18"/>
          <p:cNvSpPr txBox="1">
            <a:spLocks noChangeArrowheads="1"/>
          </p:cNvSpPr>
          <p:nvPr/>
        </p:nvSpPr>
        <p:spPr bwMode="auto">
          <a:xfrm>
            <a:off x="2346325" y="3846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0</a:t>
            </a:r>
            <a:endParaRPr lang="ru-RU" dirty="0"/>
          </a:p>
        </p:txBody>
      </p:sp>
      <p:sp>
        <p:nvSpPr>
          <p:cNvPr id="232472" name="Freeform 24"/>
          <p:cNvSpPr>
            <a:spLocks/>
          </p:cNvSpPr>
          <p:nvPr/>
        </p:nvSpPr>
        <p:spPr bwMode="auto">
          <a:xfrm>
            <a:off x="5257800" y="2362200"/>
            <a:ext cx="2514600" cy="2133600"/>
          </a:xfrm>
          <a:custGeom>
            <a:avLst/>
            <a:gdLst>
              <a:gd name="T0" fmla="*/ 0 w 1536"/>
              <a:gd name="T1" fmla="*/ 144 h 1272"/>
              <a:gd name="T2" fmla="*/ 912 w 1536"/>
              <a:gd name="T3" fmla="*/ 1248 h 1272"/>
              <a:gd name="T4" fmla="*/ 1536 w 1536"/>
              <a:gd name="T5" fmla="*/ 0 h 1272"/>
              <a:gd name="T6" fmla="*/ 0 60000 65536"/>
              <a:gd name="T7" fmla="*/ 0 60000 65536"/>
              <a:gd name="T8" fmla="*/ 0 60000 65536"/>
              <a:gd name="T9" fmla="*/ 0 w 1536"/>
              <a:gd name="T10" fmla="*/ 0 h 1272"/>
              <a:gd name="T11" fmla="*/ 1536 w 1536"/>
              <a:gd name="T12" fmla="*/ 1272 h 1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6" h="1272">
                <a:moveTo>
                  <a:pt x="0" y="144"/>
                </a:moveTo>
                <a:cubicBezTo>
                  <a:pt x="328" y="708"/>
                  <a:pt x="656" y="1272"/>
                  <a:pt x="912" y="1248"/>
                </a:cubicBezTo>
                <a:cubicBezTo>
                  <a:pt x="1168" y="1224"/>
                  <a:pt x="1432" y="208"/>
                  <a:pt x="1536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73" name="Freeform 25"/>
          <p:cNvSpPr>
            <a:spLocks/>
          </p:cNvSpPr>
          <p:nvPr/>
        </p:nvSpPr>
        <p:spPr bwMode="auto">
          <a:xfrm rot="-10386838">
            <a:off x="5943600" y="2890838"/>
            <a:ext cx="1371600" cy="922337"/>
          </a:xfrm>
          <a:custGeom>
            <a:avLst/>
            <a:gdLst>
              <a:gd name="T0" fmla="*/ 0 w 1536"/>
              <a:gd name="T1" fmla="*/ 144 h 1272"/>
              <a:gd name="T2" fmla="*/ 912 w 1536"/>
              <a:gd name="T3" fmla="*/ 1248 h 1272"/>
              <a:gd name="T4" fmla="*/ 1536 w 1536"/>
              <a:gd name="T5" fmla="*/ 0 h 1272"/>
              <a:gd name="T6" fmla="*/ 0 60000 65536"/>
              <a:gd name="T7" fmla="*/ 0 60000 65536"/>
              <a:gd name="T8" fmla="*/ 0 60000 65536"/>
              <a:gd name="T9" fmla="*/ 0 w 1536"/>
              <a:gd name="T10" fmla="*/ 0 h 1272"/>
              <a:gd name="T11" fmla="*/ 1536 w 1536"/>
              <a:gd name="T12" fmla="*/ 1272 h 1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6" h="1272">
                <a:moveTo>
                  <a:pt x="0" y="144"/>
                </a:moveTo>
                <a:cubicBezTo>
                  <a:pt x="328" y="708"/>
                  <a:pt x="656" y="1272"/>
                  <a:pt x="912" y="1248"/>
                </a:cubicBezTo>
                <a:cubicBezTo>
                  <a:pt x="1168" y="1224"/>
                  <a:pt x="1432" y="208"/>
                  <a:pt x="1536" y="0"/>
                </a:cubicBezTo>
              </a:path>
            </a:pathLst>
          </a:custGeom>
          <a:noFill/>
          <a:ln w="38100" cmpd="sng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76" name="Line 28"/>
          <p:cNvSpPr>
            <a:spLocks noChangeShapeType="1"/>
          </p:cNvSpPr>
          <p:nvPr/>
        </p:nvSpPr>
        <p:spPr bwMode="auto">
          <a:xfrm>
            <a:off x="5257800" y="2590800"/>
            <a:ext cx="685800" cy="1143000"/>
          </a:xfrm>
          <a:prstGeom prst="line">
            <a:avLst/>
          </a:prstGeom>
          <a:noFill/>
          <a:ln w="762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77" name="Freeform 29"/>
          <p:cNvSpPr>
            <a:spLocks/>
          </p:cNvSpPr>
          <p:nvPr/>
        </p:nvSpPr>
        <p:spPr bwMode="auto">
          <a:xfrm>
            <a:off x="5940152" y="2924944"/>
            <a:ext cx="1295400" cy="850900"/>
          </a:xfrm>
          <a:custGeom>
            <a:avLst/>
            <a:gdLst>
              <a:gd name="T0" fmla="*/ 0 w 816"/>
              <a:gd name="T1" fmla="*/ 488 h 536"/>
              <a:gd name="T2" fmla="*/ 384 w 816"/>
              <a:gd name="T3" fmla="*/ 8 h 536"/>
              <a:gd name="T4" fmla="*/ 816 w 816"/>
              <a:gd name="T5" fmla="*/ 536 h 536"/>
              <a:gd name="T6" fmla="*/ 0 60000 65536"/>
              <a:gd name="T7" fmla="*/ 0 60000 65536"/>
              <a:gd name="T8" fmla="*/ 0 60000 65536"/>
              <a:gd name="T9" fmla="*/ 0 w 816"/>
              <a:gd name="T10" fmla="*/ 0 h 536"/>
              <a:gd name="T11" fmla="*/ 816 w 816"/>
              <a:gd name="T12" fmla="*/ 536 h 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36">
                <a:moveTo>
                  <a:pt x="0" y="488"/>
                </a:moveTo>
                <a:cubicBezTo>
                  <a:pt x="124" y="244"/>
                  <a:pt x="248" y="0"/>
                  <a:pt x="384" y="8"/>
                </a:cubicBezTo>
                <a:cubicBezTo>
                  <a:pt x="520" y="16"/>
                  <a:pt x="668" y="276"/>
                  <a:pt x="816" y="536"/>
                </a:cubicBezTo>
              </a:path>
            </a:pathLst>
          </a:custGeom>
          <a:noFill/>
          <a:ln w="76200" cmpd="sng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78" name="Line 30"/>
          <p:cNvSpPr>
            <a:spLocks noChangeShapeType="1"/>
          </p:cNvSpPr>
          <p:nvPr/>
        </p:nvSpPr>
        <p:spPr bwMode="auto">
          <a:xfrm flipV="1">
            <a:off x="7239000" y="2286000"/>
            <a:ext cx="533400" cy="1447800"/>
          </a:xfrm>
          <a:prstGeom prst="line">
            <a:avLst/>
          </a:prstGeom>
          <a:noFill/>
          <a:ln w="762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2482" name="Rectangle 34"/>
          <p:cNvSpPr>
            <a:spLocks noChangeArrowheads="1"/>
          </p:cNvSpPr>
          <p:nvPr/>
        </p:nvSpPr>
        <p:spPr bwMode="auto">
          <a:xfrm>
            <a:off x="1295400" y="609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dirty="0"/>
          </a:p>
        </p:txBody>
      </p:sp>
      <p:sp>
        <p:nvSpPr>
          <p:cNvPr id="11289" name="AutoShape 3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324600"/>
            <a:ext cx="609600" cy="3810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2843808" y="764704"/>
          <a:ext cx="2952328" cy="864096"/>
        </p:xfrm>
        <a:graphic>
          <a:graphicData uri="http://schemas.openxmlformats.org/presentationml/2006/ole">
            <p:oleObj spid="_x0000_s90124" name="Equation" r:id="rId4" imgW="634725" imgH="253890" progId="">
              <p:embed/>
            </p:oleObj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>
            <a:off x="1187624" y="2636912"/>
            <a:ext cx="2376264" cy="2592288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2267744" y="2708920"/>
            <a:ext cx="1152128" cy="10801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187624" y="2636912"/>
            <a:ext cx="1080120" cy="1152128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2267744" y="2708920"/>
            <a:ext cx="1152128" cy="108012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2" grpId="0" animBg="1"/>
      <p:bldP spid="232454" grpId="0" animBg="1"/>
      <p:bldP spid="232455" grpId="0"/>
      <p:bldP spid="232456" grpId="0"/>
      <p:bldP spid="232461" grpId="0"/>
      <p:bldP spid="232462" grpId="0" animBg="1"/>
      <p:bldP spid="232463" grpId="0" animBg="1"/>
      <p:bldP spid="232464" grpId="0"/>
      <p:bldP spid="232465" grpId="0"/>
      <p:bldP spid="232466" grpId="0"/>
      <p:bldP spid="232472" grpId="0" animBg="1"/>
      <p:bldP spid="232473" grpId="0" animBg="1"/>
      <p:bldP spid="232476" grpId="0" animBg="1"/>
      <p:bldP spid="232477" grpId="0" animBg="1"/>
      <p:bldP spid="23247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Найдите все значения 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dirty="0" smtClean="0"/>
              <a:t>, при каждом из которых уравнение                           </a:t>
            </a:r>
            <a:r>
              <a:rPr lang="en-US" sz="2800" dirty="0" smtClean="0"/>
              <a:t>     </a:t>
            </a:r>
            <a:r>
              <a:rPr lang="ru-RU" sz="2800" dirty="0" smtClean="0"/>
              <a:t>               имеет единственный корень.</a:t>
            </a:r>
            <a:r>
              <a:rPr lang="en-US" sz="2800" dirty="0" smtClean="0"/>
              <a:t>  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571736" y="2428868"/>
          <a:ext cx="3312368" cy="525773"/>
        </p:xfrm>
        <a:graphic>
          <a:graphicData uri="http://schemas.openxmlformats.org/presentationml/2006/ole">
            <p:oleObj spid="_x0000_s48160" name="Equation" r:id="rId3" imgW="1600200" imgH="25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205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28063404"/>
              </p:ext>
            </p:extLst>
          </p:nvPr>
        </p:nvGraphicFramePr>
        <p:xfrm>
          <a:off x="1461254" y="1412776"/>
          <a:ext cx="3629203" cy="576064"/>
        </p:xfrm>
        <a:graphic>
          <a:graphicData uri="http://schemas.openxmlformats.org/presentationml/2006/ole">
            <p:oleObj spid="_x0000_s49244" name="Equation" r:id="rId3" imgW="1600200" imgH="254000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03826" y="1988840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Преобразуем и вынесем </a:t>
            </a:r>
            <a:r>
              <a:rPr lang="en-US" sz="2800" dirty="0" smtClean="0">
                <a:solidFill>
                  <a:srgbClr val="FF0000"/>
                </a:solidFill>
              </a:rPr>
              <a:t>a</a:t>
            </a:r>
            <a:r>
              <a:rPr lang="en-US" sz="2800" dirty="0" smtClean="0"/>
              <a:t> </a:t>
            </a:r>
            <a:r>
              <a:rPr lang="ru-RU" sz="2800" dirty="0" smtClean="0"/>
              <a:t>за скобки:</a:t>
            </a:r>
            <a:endParaRPr lang="ru-RU" sz="2800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2802190"/>
              </p:ext>
            </p:extLst>
          </p:nvPr>
        </p:nvGraphicFramePr>
        <p:xfrm>
          <a:off x="1506516" y="2420888"/>
          <a:ext cx="3538679" cy="576064"/>
        </p:xfrm>
        <a:graphic>
          <a:graphicData uri="http://schemas.openxmlformats.org/presentationml/2006/ole">
            <p:oleObj spid="_x0000_s49245" name="Equation" r:id="rId4" imgW="1637589" imgH="266584" progId="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7604" y="2996952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Разобьем уравнение на </a:t>
            </a:r>
            <a:r>
              <a:rPr lang="ru-RU" sz="2800" dirty="0" smtClean="0">
                <a:solidFill>
                  <a:srgbClr val="FF0000"/>
                </a:solidFill>
              </a:rPr>
              <a:t>систему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4680468"/>
              </p:ext>
            </p:extLst>
          </p:nvPr>
        </p:nvGraphicFramePr>
        <p:xfrm>
          <a:off x="1871700" y="3590562"/>
          <a:ext cx="2808312" cy="1340331"/>
        </p:xfrm>
        <a:graphic>
          <a:graphicData uri="http://schemas.openxmlformats.org/presentationml/2006/ole">
            <p:oleObj spid="_x0000_s49246" name="Equation" r:id="rId5" imgW="1117115" imgH="53316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Преобразуем первое уравнение системы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5579785"/>
              </p:ext>
            </p:extLst>
          </p:nvPr>
        </p:nvGraphicFramePr>
        <p:xfrm>
          <a:off x="988001" y="1484784"/>
          <a:ext cx="2520280" cy="576064"/>
        </p:xfrm>
        <a:graphic>
          <a:graphicData uri="http://schemas.openxmlformats.org/presentationml/2006/ole">
            <p:oleObj spid="_x0000_s50328" name="Equation" r:id="rId3" imgW="1040948" imgH="266584" progId="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2204864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Заметим, что </a:t>
            </a:r>
            <a:r>
              <a:rPr lang="en-US" sz="2400" i="1" dirty="0" smtClean="0">
                <a:solidFill>
                  <a:srgbClr val="FF0000"/>
                </a:solidFill>
              </a:rPr>
              <a:t>y</a:t>
            </a:r>
            <a:r>
              <a:rPr lang="ru-RU" sz="2400" i="1" dirty="0" smtClean="0"/>
              <a:t> должен быть неотрицательным. Возведем данное уравнение во вторую степень.</a:t>
            </a: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1407576"/>
              </p:ext>
            </p:extLst>
          </p:nvPr>
        </p:nvGraphicFramePr>
        <p:xfrm>
          <a:off x="683568" y="3501008"/>
          <a:ext cx="2981325" cy="927100"/>
        </p:xfrm>
        <a:graphic>
          <a:graphicData uri="http://schemas.openxmlformats.org/presentationml/2006/ole">
            <p:oleObj spid="_x0000_s50329" name="Equation" r:id="rId4" imgW="1066800" imgH="48260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898900" y="3568700"/>
          <a:ext cx="2679700" cy="838200"/>
        </p:xfrm>
        <a:graphic>
          <a:graphicData uri="http://schemas.openxmlformats.org/presentationml/2006/ole">
            <p:oleObj spid="_x0000_s50330" name="Equation" r:id="rId5" imgW="1282700" imgH="482600" progId="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47864" y="3645024"/>
            <a:ext cx="256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,</a:t>
            </a:r>
            <a:endParaRPr lang="ru-RU" sz="4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588224" y="371703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i="1" dirty="0" smtClean="0"/>
              <a:t>,</a:t>
            </a:r>
            <a:endParaRPr lang="ru-RU" sz="4000" i="1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4390538"/>
              </p:ext>
            </p:extLst>
          </p:nvPr>
        </p:nvGraphicFramePr>
        <p:xfrm>
          <a:off x="725488" y="4432300"/>
          <a:ext cx="2892425" cy="927100"/>
        </p:xfrm>
        <a:graphic>
          <a:graphicData uri="http://schemas.openxmlformats.org/presentationml/2006/ole">
            <p:oleObj spid="_x0000_s50331" name="Equation" r:id="rId6" imgW="1574800" imgH="48260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91880" y="4509120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,</a:t>
            </a:r>
            <a:endParaRPr lang="ru-RU" sz="4000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832225" y="4432300"/>
          <a:ext cx="2762250" cy="927100"/>
        </p:xfrm>
        <a:graphic>
          <a:graphicData uri="http://schemas.openxmlformats.org/presentationml/2006/ole">
            <p:oleObj spid="_x0000_s50332" name="Equation" r:id="rId7" imgW="1079032" imgH="482391" progId="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588224" y="4581128"/>
            <a:ext cx="314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Уравнение                             задает окружность радиусом 2 с центром имеющим координаты (-1;0).</a:t>
            </a:r>
          </a:p>
          <a:p>
            <a:pPr>
              <a:buNone/>
            </a:pPr>
            <a:r>
              <a:rPr lang="ru-RU" dirty="0" smtClean="0"/>
              <a:t>    Уравнение                          задает семейство прямых, проходящих через точку с координатами (4;2). </a:t>
            </a:r>
          </a:p>
          <a:p>
            <a:pPr>
              <a:buNone/>
            </a:pPr>
            <a:r>
              <a:rPr lang="ru-RU" dirty="0" smtClean="0"/>
              <a:t>    Построим графики.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7329148"/>
              </p:ext>
            </p:extLst>
          </p:nvPr>
        </p:nvGraphicFramePr>
        <p:xfrm>
          <a:off x="2627784" y="1592796"/>
          <a:ext cx="2520280" cy="540060"/>
        </p:xfrm>
        <a:graphic>
          <a:graphicData uri="http://schemas.openxmlformats.org/presentationml/2006/ole">
            <p:oleObj spid="_x0000_s51262" name="Equation" r:id="rId3" imgW="990600" imgH="228600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904290"/>
              </p:ext>
            </p:extLst>
          </p:nvPr>
        </p:nvGraphicFramePr>
        <p:xfrm>
          <a:off x="2699792" y="3284984"/>
          <a:ext cx="2173538" cy="419224"/>
        </p:xfrm>
        <a:graphic>
          <a:graphicData uri="http://schemas.openxmlformats.org/presentationml/2006/ole">
            <p:oleObj spid="_x0000_s51263" name="Equation" r:id="rId4" imgW="977476" imgH="20311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10" name="Содержимое 9" descr="1ри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6117" y="1600200"/>
            <a:ext cx="797176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2ри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7035"/>
            <a:ext cx="8229600" cy="41722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715304" cy="531178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Наше время называют эпохой математизации знаний. Математические методы исследования находят всё более широкое применение во множестве областей знаний и практической деятельности. Овладение любой современной профессией требует знаний по математике.</a:t>
            </a:r>
          </a:p>
          <a:p>
            <a:pPr marL="0" indent="0">
              <a:buNone/>
            </a:pPr>
            <a:r>
              <a:rPr lang="ru-RU" dirty="0"/>
              <a:t>Задачи с параметрами являются прообразами тех научно – исследовательских заданий, которыми предстоит заниматься </a:t>
            </a:r>
            <a:r>
              <a:rPr lang="ru-RU" dirty="0" smtClean="0"/>
              <a:t>школьникам </a:t>
            </a:r>
            <a:r>
              <a:rPr lang="ru-RU" dirty="0"/>
              <a:t>в будущем на разных этапах профессиональной подготовки. Теоретическое изучение и математическое моделирование процессов в различных областях человеческой деятельности часто приводит к сложным задачам, в которых «много» различных неизвестных, которые по существу и представляют собой параметры.</a:t>
            </a:r>
          </a:p>
          <a:p>
            <a:pPr marL="0" indent="0">
              <a:buNone/>
            </a:pPr>
            <a:r>
              <a:rPr lang="ru-RU" dirty="0" smtClean="0"/>
              <a:t>При </a:t>
            </a:r>
            <a:r>
              <a:rPr lang="ru-RU" dirty="0"/>
              <a:t>решении задач с параметрами приходится все время производить различные по степени сложности  последовательные рассуждения, составлять для себя логическую схему решаемой задачи. Поэтому такие задачи - незаменимое средство для тренировки логического мышления, их решение позволяет намного лучше понять обычные, без параметров, задачи.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98293" y="62188"/>
            <a:ext cx="4900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актуальность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97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2ри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7035"/>
            <a:ext cx="8229600" cy="4172293"/>
          </a:xfrm>
        </p:spPr>
      </p:pic>
      <p:cxnSp>
        <p:nvCxnSpPr>
          <p:cNvPr id="11" name="Прямая соединительная линия 10"/>
          <p:cNvCxnSpPr/>
          <p:nvPr/>
        </p:nvCxnSpPr>
        <p:spPr>
          <a:xfrm flipH="1" flipV="1">
            <a:off x="1403648" y="2254554"/>
            <a:ext cx="6336704" cy="2231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4355976" y="2276872"/>
            <a:ext cx="3384376" cy="388843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267744" y="2276872"/>
            <a:ext cx="5472608" cy="367240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475656" y="2276872"/>
            <a:ext cx="6264696" cy="309634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899592" y="2276872"/>
            <a:ext cx="6840760" cy="1944216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1187624" y="2276872"/>
            <a:ext cx="6552728" cy="108012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5" name="Содержимое 4" descr="3ри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0841"/>
            <a:ext cx="8229600" cy="41846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en-US" dirty="0" smtClean="0">
                <a:solidFill>
                  <a:schemeClr val="accent1"/>
                </a:solidFill>
              </a:rPr>
              <a:t>M </a:t>
            </a:r>
            <a:r>
              <a:rPr lang="en-US" dirty="0" smtClean="0"/>
              <a:t>(</a:t>
            </a:r>
            <a:r>
              <a:rPr lang="ru-RU" dirty="0" smtClean="0"/>
              <a:t>4;2)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A </a:t>
            </a:r>
            <a:r>
              <a:rPr lang="ru-RU" dirty="0" smtClean="0"/>
              <a:t>(-1;2)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B</a:t>
            </a:r>
            <a:r>
              <a:rPr lang="en-US" dirty="0" smtClean="0"/>
              <a:t> (-3;0), </a:t>
            </a:r>
            <a:r>
              <a:rPr lang="en-US" dirty="0" smtClean="0">
                <a:solidFill>
                  <a:schemeClr val="accent1"/>
                </a:solidFill>
              </a:rPr>
              <a:t>C</a:t>
            </a:r>
            <a:r>
              <a:rPr lang="en-US" dirty="0" smtClean="0"/>
              <a:t> (1;0)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Для </a:t>
            </a:r>
            <a:r>
              <a:rPr lang="en-US" dirty="0" smtClean="0">
                <a:solidFill>
                  <a:schemeClr val="accent1"/>
                </a:solidFill>
              </a:rPr>
              <a:t>A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ru-RU" dirty="0" smtClean="0"/>
              <a:t>                  . Откуда                        . Получаем, что</a:t>
            </a:r>
            <a:r>
              <a:rPr lang="en-US" dirty="0" smtClean="0"/>
              <a:t>    </a:t>
            </a:r>
            <a:r>
              <a:rPr lang="ru-RU" dirty="0" smtClean="0"/>
              <a:t>       .</a:t>
            </a:r>
          </a:p>
          <a:p>
            <a:pPr>
              <a:buNone/>
            </a:pPr>
            <a:r>
              <a:rPr lang="ru-RU" dirty="0" smtClean="0"/>
              <a:t>    Для </a:t>
            </a:r>
            <a:r>
              <a:rPr lang="en-US" dirty="0" smtClean="0">
                <a:solidFill>
                  <a:schemeClr val="accent1"/>
                </a:solidFill>
              </a:rPr>
              <a:t>B</a:t>
            </a:r>
            <a:r>
              <a:rPr lang="ru-RU" dirty="0" smtClean="0"/>
              <a:t>:                  . Откуда</a:t>
            </a:r>
            <a:r>
              <a:rPr lang="en-US" dirty="0" smtClean="0"/>
              <a:t>      </a:t>
            </a:r>
            <a:r>
              <a:rPr lang="ru-RU" dirty="0" smtClean="0"/>
              <a:t>               . Получаем, что</a:t>
            </a:r>
            <a:r>
              <a:rPr lang="en-US" dirty="0" smtClean="0"/>
              <a:t>   </a:t>
            </a:r>
            <a:r>
              <a:rPr lang="ru-RU" dirty="0" smtClean="0"/>
              <a:t>          .</a:t>
            </a:r>
          </a:p>
          <a:p>
            <a:pPr>
              <a:buNone/>
            </a:pPr>
            <a:r>
              <a:rPr lang="ru-RU" dirty="0" smtClean="0"/>
              <a:t>    Для </a:t>
            </a:r>
            <a:r>
              <a:rPr lang="ru-RU" dirty="0" smtClean="0">
                <a:solidFill>
                  <a:schemeClr val="accent1"/>
                </a:solidFill>
              </a:rPr>
              <a:t>С</a:t>
            </a:r>
            <a:r>
              <a:rPr lang="ru-RU" dirty="0" smtClean="0"/>
              <a:t>:                  . Откуда</a:t>
            </a:r>
            <a:r>
              <a:rPr lang="en-US" dirty="0" smtClean="0"/>
              <a:t>      </a:t>
            </a:r>
            <a:r>
              <a:rPr lang="ru-RU" dirty="0" smtClean="0"/>
              <a:t>               . Получаем, что</a:t>
            </a:r>
            <a:r>
              <a:rPr lang="en-US" dirty="0" smtClean="0"/>
              <a:t>               </a:t>
            </a:r>
            <a:r>
              <a:rPr lang="ru-RU" dirty="0" smtClean="0"/>
              <a:t>.  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195736" y="1556792"/>
          <a:ext cx="1814602" cy="432048"/>
        </p:xfrm>
        <a:graphic>
          <a:graphicData uri="http://schemas.openxmlformats.org/presentationml/2006/ole">
            <p:oleObj spid="_x0000_s52496" name="Equation" r:id="rId3" imgW="939392" imgH="203112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8570862"/>
              </p:ext>
            </p:extLst>
          </p:nvPr>
        </p:nvGraphicFramePr>
        <p:xfrm>
          <a:off x="5436096" y="1556792"/>
          <a:ext cx="2052228" cy="432048"/>
        </p:xfrm>
        <a:graphic>
          <a:graphicData uri="http://schemas.openxmlformats.org/presentationml/2006/ole">
            <p:oleObj spid="_x0000_s52497" name="Equation" r:id="rId4" imgW="494870" imgH="177646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267744" y="2636912"/>
          <a:ext cx="1656184" cy="394330"/>
        </p:xfrm>
        <a:graphic>
          <a:graphicData uri="http://schemas.openxmlformats.org/presentationml/2006/ole">
            <p:oleObj spid="_x0000_s52498" name="Equation" r:id="rId5" imgW="952087" imgH="203112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92080" y="2564904"/>
          <a:ext cx="1944216" cy="432048"/>
        </p:xfrm>
        <a:graphic>
          <a:graphicData uri="http://schemas.openxmlformats.org/presentationml/2006/ole">
            <p:oleObj spid="_x0000_s52499" name="Equation" r:id="rId6" imgW="583693" imgH="177646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635896" y="2996952"/>
          <a:ext cx="1224136" cy="667711"/>
        </p:xfrm>
        <a:graphic>
          <a:graphicData uri="http://schemas.openxmlformats.org/presentationml/2006/ole">
            <p:oleObj spid="_x0000_s52500" name="Equation" r:id="rId7" imgW="482391" imgH="393529" progId="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267744" y="3717032"/>
          <a:ext cx="1656184" cy="394330"/>
        </p:xfrm>
        <a:graphic>
          <a:graphicData uri="http://schemas.openxmlformats.org/presentationml/2006/ole">
            <p:oleObj spid="_x0000_s52501" name="Equation" r:id="rId8" imgW="926698" imgH="203112" progId="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292080" y="3645024"/>
          <a:ext cx="2052228" cy="432048"/>
        </p:xfrm>
        <a:graphic>
          <a:graphicData uri="http://schemas.openxmlformats.org/presentationml/2006/ole">
            <p:oleObj spid="_x0000_s52502" name="Equation" r:id="rId9" imgW="583693" imgH="177646" progId="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635896" y="4005064"/>
          <a:ext cx="1368152" cy="680027"/>
        </p:xfrm>
        <a:graphic>
          <a:graphicData uri="http://schemas.openxmlformats.org/presentationml/2006/ole">
            <p:oleObj spid="_x0000_s52503" name="Equation" r:id="rId10" imgW="482391" imgH="393529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635896" y="1988840"/>
          <a:ext cx="936104" cy="401187"/>
        </p:xfrm>
        <a:graphic>
          <a:graphicData uri="http://schemas.openxmlformats.org/presentationml/2006/ole">
            <p:oleObj spid="_x0000_s52504" name="Equation" r:id="rId11" imgW="355138" imgH="17756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4рис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0841"/>
            <a:ext cx="8229600" cy="41846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При</a:t>
            </a:r>
            <a:r>
              <a:rPr lang="en-US" dirty="0" smtClean="0"/>
              <a:t>            </a:t>
            </a:r>
            <a:r>
              <a:rPr lang="ru-RU" dirty="0" smtClean="0"/>
              <a:t>прямая и полуокружность </a:t>
            </a:r>
            <a:r>
              <a:rPr lang="ru-RU" dirty="0" smtClean="0">
                <a:solidFill>
                  <a:srgbClr val="FF0000"/>
                </a:solidFill>
              </a:rPr>
              <a:t>не будут иметь</a:t>
            </a:r>
            <a:r>
              <a:rPr lang="ru-RU" dirty="0" smtClean="0"/>
              <a:t> общих точек. </a:t>
            </a:r>
          </a:p>
          <a:p>
            <a:pPr>
              <a:buNone/>
            </a:pPr>
            <a:r>
              <a:rPr lang="ru-RU" dirty="0" smtClean="0"/>
              <a:t>    При</a:t>
            </a:r>
            <a:r>
              <a:rPr lang="en-US" dirty="0" smtClean="0"/>
              <a:t>    </a:t>
            </a:r>
            <a:r>
              <a:rPr lang="ru-RU" dirty="0" smtClean="0"/>
              <a:t>              прямая и полуокружность будут иметь </a:t>
            </a:r>
            <a:r>
              <a:rPr lang="ru-RU" dirty="0" smtClean="0">
                <a:solidFill>
                  <a:schemeClr val="accent1"/>
                </a:solidFill>
              </a:rPr>
              <a:t>одну</a:t>
            </a:r>
            <a:r>
              <a:rPr lang="ru-RU" dirty="0" smtClean="0"/>
              <a:t> общую точку.</a:t>
            </a:r>
          </a:p>
          <a:p>
            <a:pPr>
              <a:buNone/>
            </a:pPr>
            <a:r>
              <a:rPr lang="ru-RU" dirty="0" smtClean="0"/>
              <a:t>    При             </a:t>
            </a:r>
            <a:r>
              <a:rPr lang="en-US" dirty="0" smtClean="0"/>
              <a:t>    </a:t>
            </a:r>
            <a:r>
              <a:rPr lang="ru-RU" dirty="0" smtClean="0"/>
              <a:t>прямая и полуокружность будут иметь </a:t>
            </a:r>
            <a:r>
              <a:rPr lang="ru-RU" dirty="0" smtClean="0">
                <a:solidFill>
                  <a:srgbClr val="FF0000"/>
                </a:solidFill>
              </a:rPr>
              <a:t>две</a:t>
            </a:r>
            <a:r>
              <a:rPr lang="ru-RU" dirty="0" smtClean="0"/>
              <a:t> общие точки.</a:t>
            </a:r>
          </a:p>
          <a:p>
            <a:pPr>
              <a:buNone/>
            </a:pPr>
            <a:r>
              <a:rPr lang="ru-RU" dirty="0" smtClean="0"/>
              <a:t>    При       </a:t>
            </a:r>
            <a:r>
              <a:rPr lang="en-US" dirty="0" smtClean="0"/>
              <a:t>   </a:t>
            </a:r>
            <a:r>
              <a:rPr lang="ru-RU" dirty="0" smtClean="0"/>
              <a:t>прямая и полуокружность будут иметь </a:t>
            </a:r>
            <a:r>
              <a:rPr lang="ru-RU" dirty="0" smtClean="0">
                <a:solidFill>
                  <a:schemeClr val="accent1"/>
                </a:solidFill>
              </a:rPr>
              <a:t>одну</a:t>
            </a:r>
            <a:r>
              <a:rPr lang="ru-RU" dirty="0" smtClean="0"/>
              <a:t> общую точку.</a:t>
            </a:r>
          </a:p>
          <a:p>
            <a:pPr>
              <a:buNone/>
            </a:pPr>
            <a:r>
              <a:rPr lang="ru-RU" dirty="0" smtClean="0"/>
              <a:t>    При        </a:t>
            </a:r>
            <a:r>
              <a:rPr lang="en-US" dirty="0" smtClean="0"/>
              <a:t>   </a:t>
            </a:r>
            <a:r>
              <a:rPr lang="ru-RU" dirty="0" smtClean="0"/>
              <a:t>прямая и полуокружность </a:t>
            </a:r>
            <a:r>
              <a:rPr lang="ru-RU" dirty="0" smtClean="0">
                <a:solidFill>
                  <a:srgbClr val="FF0000"/>
                </a:solidFill>
              </a:rPr>
              <a:t>не будут иметь</a:t>
            </a:r>
            <a:r>
              <a:rPr lang="ru-RU" dirty="0" smtClean="0"/>
              <a:t> общих точек 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547664" y="1484784"/>
          <a:ext cx="1008112" cy="713534"/>
        </p:xfrm>
        <a:graphic>
          <a:graphicData uri="http://schemas.openxmlformats.org/presentationml/2006/ole">
            <p:oleObj spid="_x0000_s53424" name="Equation" r:id="rId3" imgW="482391" imgH="393529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547664" y="2420888"/>
          <a:ext cx="1512168" cy="661574"/>
        </p:xfrm>
        <a:graphic>
          <a:graphicData uri="http://schemas.openxmlformats.org/presentationml/2006/ole">
            <p:oleObj spid="_x0000_s53425" name="Equation" r:id="rId4" imgW="837836" imgH="393529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p:oleObj spid="_x0000_s53426" name="Equation" r:id="rId5" imgW="435285" imgH="677109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520825" y="3357563"/>
          <a:ext cx="1493838" cy="615950"/>
        </p:xfrm>
        <a:graphic>
          <a:graphicData uri="http://schemas.openxmlformats.org/presentationml/2006/ole">
            <p:oleObj spid="_x0000_s53427" name="Equation" r:id="rId6" imgW="710891" imgH="393529" progId="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619672" y="4437112"/>
          <a:ext cx="678086" cy="355188"/>
        </p:xfrm>
        <a:graphic>
          <a:graphicData uri="http://schemas.openxmlformats.org/presentationml/2006/ole">
            <p:oleObj spid="_x0000_s53428" name="Equation" r:id="rId7" imgW="355138" imgH="177569" progId="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619672" y="5373216"/>
          <a:ext cx="825277" cy="279400"/>
        </p:xfrm>
        <a:graphic>
          <a:graphicData uri="http://schemas.openxmlformats.org/presentationml/2006/ole">
            <p:oleObj spid="_x0000_s53429" name="Equation" r:id="rId8" imgW="355138" imgH="17756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508104" y="1628800"/>
          <a:ext cx="1512168" cy="662355"/>
        </p:xfrm>
        <a:graphic>
          <a:graphicData uri="http://schemas.openxmlformats.org/presentationml/2006/ole">
            <p:oleObj spid="_x0000_s54361" name="Equation" r:id="rId3" imgW="837836" imgH="393529" progId="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7380312" y="1772816"/>
          <a:ext cx="730076" cy="365038"/>
        </p:xfrm>
        <a:graphic>
          <a:graphicData uri="http://schemas.openxmlformats.org/presentationml/2006/ole">
            <p:oleObj spid="_x0000_s54362" name="Equation" r:id="rId4" imgW="355138" imgH="177569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1628800"/>
            <a:ext cx="583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/>
              <a:t>Таким образом, нам подходит</a:t>
            </a:r>
            <a:endParaRPr lang="ru-RU" sz="3000" dirty="0"/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7020272" y="1628800"/>
            <a:ext cx="1584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/>
              <a:t>и </a:t>
            </a:r>
            <a:r>
              <a:rPr lang="en-US" sz="3000" dirty="0" smtClean="0"/>
              <a:t> </a:t>
            </a:r>
            <a:r>
              <a:rPr lang="ru-RU" sz="3000" dirty="0" smtClean="0"/>
              <a:t>     </a:t>
            </a:r>
            <a:r>
              <a:rPr lang="en-US" sz="3000" dirty="0" smtClean="0"/>
              <a:t> </a:t>
            </a:r>
            <a:r>
              <a:rPr lang="ru-RU" sz="3000" dirty="0" smtClean="0"/>
              <a:t> .  </a:t>
            </a:r>
            <a:endParaRPr lang="ru-RU" sz="3000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2420888"/>
            <a:ext cx="2376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 smtClean="0">
                <a:solidFill>
                  <a:schemeClr val="accent1"/>
                </a:solidFill>
              </a:rPr>
              <a:t>Ответ:</a:t>
            </a:r>
            <a:endParaRPr lang="ru-RU" sz="3000" i="1" dirty="0">
              <a:solidFill>
                <a:schemeClr val="accent1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123728" y="2420888"/>
          <a:ext cx="1512168" cy="576064"/>
        </p:xfrm>
        <a:graphic>
          <a:graphicData uri="http://schemas.openxmlformats.org/presentationml/2006/ole">
            <p:oleObj spid="_x0000_s54363" name="Equation" r:id="rId5" imgW="850531" imgH="43161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Найдите все значения параметра </a:t>
            </a:r>
            <a:r>
              <a:rPr lang="en-US" sz="2800" b="1" i="1" dirty="0" smtClean="0"/>
              <a:t>a</a:t>
            </a:r>
            <a:r>
              <a:rPr lang="ru-RU" sz="2800" dirty="0" smtClean="0"/>
              <a:t>, при каждом из которых система уравнений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имеет ровно четыре решения.</a:t>
            </a:r>
          </a:p>
          <a:p>
            <a:pPr>
              <a:buNone/>
            </a:pPr>
            <a:r>
              <a:rPr lang="ru-RU" sz="2800" dirty="0" smtClean="0"/>
              <a:t>  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627784" y="1988840"/>
          <a:ext cx="3354288" cy="1118096"/>
        </p:xfrm>
        <a:graphic>
          <a:graphicData uri="http://schemas.openxmlformats.org/presentationml/2006/ole">
            <p:oleObj spid="_x0000_s55328" name="Equation" r:id="rId3" imgW="1524000" imgH="508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Начнём со второго уравнения.</a:t>
            </a:r>
          </a:p>
          <a:p>
            <a:pPr>
              <a:buNone/>
            </a:pPr>
            <a:r>
              <a:rPr lang="ru-RU" sz="2800" dirty="0" smtClean="0"/>
              <a:t>                                ,                                ,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Заметим, что это уравнение задает окружность с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центром, имеющим координаты (0;3), и </a:t>
            </a:r>
          </a:p>
          <a:p>
            <a:pPr>
              <a:buNone/>
            </a:pPr>
            <a:r>
              <a:rPr lang="ru-RU" sz="2800" dirty="0" smtClean="0"/>
              <a:t>радиусом </a:t>
            </a:r>
            <a:r>
              <a:rPr lang="en-US" sz="2800" b="1" i="1" dirty="0" smtClean="0"/>
              <a:t>a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827584" y="1412776"/>
          <a:ext cx="2448272" cy="432048"/>
        </p:xfrm>
        <a:graphic>
          <a:graphicData uri="http://schemas.openxmlformats.org/presentationml/2006/ole">
            <p:oleObj spid="_x0000_s56409" name="Equation" r:id="rId3" imgW="1257300" imgH="228600" progId="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563888" y="1484784"/>
          <a:ext cx="2473325" cy="431800"/>
        </p:xfrm>
        <a:graphic>
          <a:graphicData uri="http://schemas.openxmlformats.org/presentationml/2006/ole">
            <p:oleObj spid="_x0000_s56410" name="Equation" r:id="rId4" imgW="1270000" imgH="228600" progId="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827584" y="1916832"/>
          <a:ext cx="2076450" cy="431800"/>
        </p:xfrm>
        <a:graphic>
          <a:graphicData uri="http://schemas.openxmlformats.org/presentationml/2006/ole">
            <p:oleObj spid="_x0000_s56411" name="Equation" r:id="rId5" imgW="106680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2843808" y="2924944"/>
            <a:ext cx="1656184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03648" y="2420888"/>
            <a:ext cx="72008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Вернемся к первому уравнению системы.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Раскроем модуль.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27584" y="1340768"/>
          <a:ext cx="2452687" cy="558800"/>
        </p:xfrm>
        <a:graphic>
          <a:graphicData uri="http://schemas.openxmlformats.org/presentationml/2006/ole">
            <p:oleObj spid="_x0000_s57520" name="Equation" r:id="rId3" imgW="1117115" imgH="253890" progId="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403648" y="2420888"/>
          <a:ext cx="890587" cy="447675"/>
        </p:xfrm>
        <a:graphic>
          <a:graphicData uri="http://schemas.openxmlformats.org/presentationml/2006/ole">
            <p:oleObj spid="_x0000_s57521" name="Equation" r:id="rId4" imgW="406048" imgH="203024" progId="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2267744" y="2348880"/>
          <a:ext cx="2647950" cy="558800"/>
        </p:xfrm>
        <a:graphic>
          <a:graphicData uri="http://schemas.openxmlformats.org/presentationml/2006/ole">
            <p:oleObj spid="_x0000_s57522" name="Equation" r:id="rId5" imgW="1205977" imgH="253890" progId="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4860032" y="2348880"/>
          <a:ext cx="2565400" cy="558800"/>
        </p:xfrm>
        <a:graphic>
          <a:graphicData uri="http://schemas.openxmlformats.org/presentationml/2006/ole">
            <p:oleObj spid="_x0000_s57523" name="Equation" r:id="rId6" imgW="1167893" imgH="253890" progId="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755576" y="2996952"/>
          <a:ext cx="2003425" cy="558800"/>
        </p:xfrm>
        <a:graphic>
          <a:graphicData uri="http://schemas.openxmlformats.org/presentationml/2006/ole">
            <p:oleObj spid="_x0000_s57524" name="Equation" r:id="rId7" imgW="914400" imgH="254000" progId="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2857500" y="2852738"/>
          <a:ext cx="1722438" cy="863600"/>
        </p:xfrm>
        <a:graphic>
          <a:graphicData uri="http://schemas.openxmlformats.org/presentationml/2006/ole">
            <p:oleObj spid="_x0000_s57525" name="Equation" r:id="rId8" imgW="787058" imgH="393529" progId="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1560" y="234888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При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2483768" y="2204864"/>
            <a:ext cx="1152128" cy="72008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75656" y="1700808"/>
            <a:ext cx="720080" cy="43204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475656" y="1700808"/>
          <a:ext cx="884238" cy="444500"/>
        </p:xfrm>
        <a:graphic>
          <a:graphicData uri="http://schemas.openxmlformats.org/presentationml/2006/ole">
            <p:oleObj spid="_x0000_s58515" name="Equation" r:id="rId3" imgW="406048" imgH="203024" progId="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2411760" y="1628800"/>
          <a:ext cx="2638425" cy="558800"/>
        </p:xfrm>
        <a:graphic>
          <a:graphicData uri="http://schemas.openxmlformats.org/presentationml/2006/ole">
            <p:oleObj spid="_x0000_s58516" name="Equation" r:id="rId4" imgW="1205977" imgH="253890" progId="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5004048" y="1628800"/>
          <a:ext cx="2562225" cy="558800"/>
        </p:xfrm>
        <a:graphic>
          <a:graphicData uri="http://schemas.openxmlformats.org/presentationml/2006/ole">
            <p:oleObj spid="_x0000_s58517" name="Equation" r:id="rId5" imgW="1167893" imgH="253890" progId="">
              <p:embed/>
            </p:oleObj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755576" y="2276872"/>
          <a:ext cx="1749425" cy="558800"/>
        </p:xfrm>
        <a:graphic>
          <a:graphicData uri="http://schemas.openxmlformats.org/presentationml/2006/ole">
            <p:oleObj spid="_x0000_s58518" name="Equation" r:id="rId6" imgW="799753" imgH="253890" progId="">
              <p:embed/>
            </p:oleObj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2483768" y="2132856"/>
          <a:ext cx="1250950" cy="863600"/>
        </p:xfrm>
        <a:graphic>
          <a:graphicData uri="http://schemas.openxmlformats.org/presentationml/2006/ole">
            <p:oleObj spid="_x0000_s58519" name="Equation" r:id="rId7" imgW="571252" imgH="393529" progId="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83568" y="162880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483768" y="162880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7812360" y="1628800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195736" y="227687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779912" y="2276872"/>
            <a:ext cx="288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познакомить учащихся с примерной тематикой и уровнем сложности заданий с параметром, включенных в содержание ЕГЭ;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и</a:t>
            </a:r>
            <a:r>
              <a:rPr lang="ru-RU" dirty="0" smtClean="0"/>
              <a:t>зучить различные методы их решения.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583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Таким образом, первое уравнение разбивается </a:t>
            </a:r>
          </a:p>
          <a:p>
            <a:pPr>
              <a:buNone/>
            </a:pPr>
            <a:r>
              <a:rPr lang="ru-RU" sz="2800" dirty="0" smtClean="0"/>
              <a:t>на два.</a:t>
            </a:r>
          </a:p>
          <a:p>
            <a:pPr>
              <a:buNone/>
            </a:pPr>
            <a:r>
              <a:rPr lang="ru-RU" sz="2800" dirty="0" smtClean="0"/>
              <a:t>При       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При                 </a:t>
            </a:r>
          </a:p>
          <a:p>
            <a:pPr>
              <a:buNone/>
            </a:pPr>
            <a:r>
              <a:rPr lang="ru-RU" sz="2800" dirty="0" smtClean="0"/>
              <a:t>Второе уравнение принимает вид                 </a:t>
            </a:r>
          </a:p>
          <a:p>
            <a:pPr>
              <a:buNone/>
            </a:pPr>
            <a:r>
              <a:rPr lang="ru-RU" sz="2800" dirty="0" smtClean="0"/>
              <a:t>Построим графики. 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403648" y="1916832"/>
          <a:ext cx="890587" cy="447675"/>
        </p:xfrm>
        <a:graphic>
          <a:graphicData uri="http://schemas.openxmlformats.org/presentationml/2006/ole">
            <p:oleObj spid="_x0000_s59539" name="Equation" r:id="rId3" imgW="406048" imgH="203024" progId="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2267744" y="1700808"/>
          <a:ext cx="1724025" cy="863600"/>
        </p:xfrm>
        <a:graphic>
          <a:graphicData uri="http://schemas.openxmlformats.org/presentationml/2006/ole">
            <p:oleObj spid="_x0000_s59540" name="Equation" r:id="rId4" imgW="787058" imgH="393529" progId="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1475656" y="2924944"/>
          <a:ext cx="884238" cy="444500"/>
        </p:xfrm>
        <a:graphic>
          <a:graphicData uri="http://schemas.openxmlformats.org/presentationml/2006/ole">
            <p:oleObj spid="_x0000_s59541" name="Equation" r:id="rId5" imgW="406048" imgH="203024" progId="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2339752" y="2708920"/>
          <a:ext cx="1255712" cy="865187"/>
        </p:xfrm>
        <a:graphic>
          <a:graphicData uri="http://schemas.openxmlformats.org/presentationml/2006/ole">
            <p:oleObj spid="_x0000_s59542" name="Equation" r:id="rId6" imgW="571252" imgH="393529" progId="">
              <p:embed/>
            </p:oleObj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5969000" y="3429000"/>
          <a:ext cx="2462213" cy="493713"/>
        </p:xfrm>
        <a:graphic>
          <a:graphicData uri="http://schemas.openxmlformats.org/presentationml/2006/ole">
            <p:oleObj spid="_x0000_s59543" name="Equation" r:id="rId7" imgW="110490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граф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граф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425" y="0"/>
            <a:ext cx="80671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раф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008" y="0"/>
            <a:ext cx="82019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аф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2597" y="0"/>
            <a:ext cx="823880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аф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05" y="0"/>
            <a:ext cx="8211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аф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738" y="0"/>
            <a:ext cx="824252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аф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б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аф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420888"/>
            <a:ext cx="715158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Функциональный метод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17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пи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05" y="0"/>
            <a:ext cx="8211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пис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05" y="0"/>
            <a:ext cx="8211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пис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05" y="0"/>
            <a:ext cx="8211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пис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405" y="0"/>
            <a:ext cx="821119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683569" y="1556792"/>
          <a:ext cx="1800200" cy="1073420"/>
        </p:xfrm>
        <a:graphic>
          <a:graphicData uri="http://schemas.openxmlformats.org/presentationml/2006/ole">
            <p:oleObj spid="_x0000_s60679" name="Equation" r:id="rId3" imgW="660113" imgH="393529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699792" y="1844824"/>
          <a:ext cx="1368152" cy="504056"/>
        </p:xfrm>
        <a:graphic>
          <a:graphicData uri="http://schemas.openxmlformats.org/presentationml/2006/ole">
            <p:oleObj spid="_x0000_s60680" name="Equation" r:id="rId4" imgW="520248" imgH="177646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355976" y="1772816"/>
          <a:ext cx="648072" cy="720080"/>
        </p:xfrm>
        <a:graphic>
          <a:graphicData uri="http://schemas.openxmlformats.org/presentationml/2006/ole">
            <p:oleObj spid="_x0000_s60681" name="Equation" r:id="rId5" imgW="368140" imgH="393529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83768" y="1700808"/>
            <a:ext cx="144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,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1700808"/>
            <a:ext cx="144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,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1700808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.</a:t>
            </a:r>
            <a:endParaRPr lang="ru-RU" sz="3600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83568" y="2492896"/>
          <a:ext cx="1584176" cy="792088"/>
        </p:xfrm>
        <a:graphic>
          <a:graphicData uri="http://schemas.openxmlformats.org/presentationml/2006/ole">
            <p:oleObj spid="_x0000_s60682" name="Equation" r:id="rId6" imgW="799753" imgH="393529" progId="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483768" y="2708920"/>
          <a:ext cx="936104" cy="404802"/>
        </p:xfrm>
        <a:graphic>
          <a:graphicData uri="http://schemas.openxmlformats.org/presentationml/2006/ole">
            <p:oleObj spid="_x0000_s60683" name="Equation" r:id="rId7" imgW="469696" imgH="203112" progId="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267744" y="2492896"/>
            <a:ext cx="144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,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3419872" y="2492896"/>
            <a:ext cx="144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.</a:t>
            </a:r>
            <a:endParaRPr lang="ru-RU" sz="3600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755576" y="3356992"/>
          <a:ext cx="999111" cy="432048"/>
        </p:xfrm>
        <a:graphic>
          <a:graphicData uri="http://schemas.openxmlformats.org/presentationml/2006/ole">
            <p:oleObj spid="_x0000_s60684" name="Equation" r:id="rId8" imgW="469696" imgH="203112" progId="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91680" y="3212976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,</a:t>
            </a:r>
            <a:endParaRPr lang="ru-RU" sz="3600" dirty="0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979712" y="3429000"/>
          <a:ext cx="1008112" cy="360040"/>
        </p:xfrm>
        <a:graphic>
          <a:graphicData uri="http://schemas.openxmlformats.org/presentationml/2006/ole">
            <p:oleObj spid="_x0000_s60685" name="Equation" r:id="rId9" imgW="583947" imgH="203112" progId="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915816" y="3212976"/>
            <a:ext cx="288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,</a:t>
            </a:r>
            <a:endParaRPr lang="ru-RU" sz="3600" dirty="0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203848" y="3501008"/>
          <a:ext cx="792088" cy="299709"/>
        </p:xfrm>
        <a:graphic>
          <a:graphicData uri="http://schemas.openxmlformats.org/presentationml/2006/ole">
            <p:oleObj spid="_x0000_s60686" name="Equation" r:id="rId10" imgW="469696" imgH="177723" progId="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995936" y="335699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или              .</a:t>
            </a:r>
            <a:endParaRPr lang="ru-RU" sz="2800" dirty="0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4716016" y="3501008"/>
          <a:ext cx="1080120" cy="288032"/>
        </p:xfrm>
        <a:graphic>
          <a:graphicData uri="http://schemas.openxmlformats.org/presentationml/2006/ole">
            <p:oleObj spid="_x0000_s60687" name="Equation" r:id="rId11" imgW="558558" imgH="17772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раф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1979712" y="908720"/>
            <a:ext cx="5112568" cy="540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3672408" cy="273630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572000" y="908720"/>
            <a:ext cx="3672408" cy="273630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572000" y="3645024"/>
            <a:ext cx="3672408" cy="273630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99592" y="3645024"/>
            <a:ext cx="3672408" cy="2736304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899592" y="260648"/>
            <a:ext cx="7272808" cy="65973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259632" y="620688"/>
            <a:ext cx="6696744" cy="5904656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4572000" y="908720"/>
            <a:ext cx="0" cy="2736304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572000" y="3645024"/>
            <a:ext cx="3600400" cy="0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51920" y="213285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5580112" y="371703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1" name="Овал 20"/>
          <p:cNvSpPr/>
          <p:nvPr/>
        </p:nvSpPr>
        <p:spPr>
          <a:xfrm>
            <a:off x="1187624" y="3284984"/>
            <a:ext cx="144016" cy="14401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187624" y="3861048"/>
            <a:ext cx="144016" cy="14401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884368" y="3356992"/>
            <a:ext cx="144016" cy="14401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884368" y="3789040"/>
            <a:ext cx="144016" cy="14401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115616" y="2996952"/>
            <a:ext cx="2736304" cy="1728192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1259632" y="980728"/>
          <a:ext cx="1706562" cy="557213"/>
        </p:xfrm>
        <a:graphic>
          <a:graphicData uri="http://schemas.openxmlformats.org/presentationml/2006/ole">
            <p:oleObj spid="_x0000_s91180" name="Equation" r:id="rId3" imgW="622030" imgH="203112" progId="">
              <p:embed/>
            </p:oleObj>
          </a:graphicData>
        </a:graphic>
      </p:graphicFrame>
      <p:graphicFrame>
        <p:nvGraphicFramePr>
          <p:cNvPr id="91141" name="Содержимое 3"/>
          <p:cNvGraphicFramePr>
            <a:graphicFrameLocks noChangeAspect="1"/>
          </p:cNvGraphicFramePr>
          <p:nvPr/>
        </p:nvGraphicFramePr>
        <p:xfrm>
          <a:off x="1125538" y="1589088"/>
          <a:ext cx="2484437" cy="715962"/>
        </p:xfrm>
        <a:graphic>
          <a:graphicData uri="http://schemas.openxmlformats.org/presentationml/2006/ole">
            <p:oleObj spid="_x0000_s91181" name="Equation" r:id="rId4" imgW="761669" imgH="228501" progId="">
              <p:embed/>
            </p:oleObj>
          </a:graphicData>
        </a:graphic>
      </p:graphicFrame>
      <p:graphicFrame>
        <p:nvGraphicFramePr>
          <p:cNvPr id="91142" name="Содержимое 3"/>
          <p:cNvGraphicFramePr>
            <a:graphicFrameLocks noChangeAspect="1"/>
          </p:cNvGraphicFramePr>
          <p:nvPr/>
        </p:nvGraphicFramePr>
        <p:xfrm>
          <a:off x="1095375" y="2309813"/>
          <a:ext cx="2400300" cy="715962"/>
        </p:xfrm>
        <a:graphic>
          <a:graphicData uri="http://schemas.openxmlformats.org/presentationml/2006/ole">
            <p:oleObj spid="_x0000_s91182" name="Equation" r:id="rId5" imgW="736600" imgH="228600" progId="">
              <p:embed/>
            </p:oleObj>
          </a:graphicData>
        </a:graphic>
      </p:graphicFrame>
      <p:graphicFrame>
        <p:nvGraphicFramePr>
          <p:cNvPr id="91143" name="Содержимое 3"/>
          <p:cNvGraphicFramePr>
            <a:graphicFrameLocks noChangeAspect="1"/>
          </p:cNvGraphicFramePr>
          <p:nvPr/>
        </p:nvGraphicFramePr>
        <p:xfrm>
          <a:off x="1115616" y="3140968"/>
          <a:ext cx="2771775" cy="1433513"/>
        </p:xfrm>
        <a:graphic>
          <a:graphicData uri="http://schemas.openxmlformats.org/presentationml/2006/ole">
            <p:oleObj spid="_x0000_s91183" name="Equation" r:id="rId6" imgW="850900" imgH="457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При </a:t>
            </a:r>
            <a:r>
              <a:rPr lang="en-US" sz="2800" dirty="0" smtClean="0"/>
              <a:t>                 </a:t>
            </a:r>
            <a:r>
              <a:rPr lang="ru-RU" sz="2800" dirty="0" smtClean="0"/>
              <a:t>окружность и ромб будут иметь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четыре</a:t>
            </a:r>
            <a:r>
              <a:rPr lang="ru-RU" sz="2800" dirty="0" smtClean="0"/>
              <a:t> общие точки.</a:t>
            </a:r>
          </a:p>
          <a:p>
            <a:pPr>
              <a:buNone/>
            </a:pPr>
            <a:r>
              <a:rPr lang="ru-RU" sz="2800" dirty="0" smtClean="0"/>
              <a:t>При </a:t>
            </a:r>
            <a:r>
              <a:rPr lang="en-US" sz="2800" dirty="0" smtClean="0"/>
              <a:t>          </a:t>
            </a:r>
            <a:r>
              <a:rPr lang="ru-RU" sz="2800" dirty="0" smtClean="0"/>
              <a:t> или </a:t>
            </a:r>
            <a:r>
              <a:rPr lang="en-US" sz="2800" dirty="0" smtClean="0"/>
              <a:t>      </a:t>
            </a:r>
            <a:r>
              <a:rPr lang="ru-RU" sz="2800" dirty="0" smtClean="0"/>
              <a:t>        окружность и ромб будут </a:t>
            </a:r>
          </a:p>
          <a:p>
            <a:pPr>
              <a:buNone/>
            </a:pPr>
            <a:r>
              <a:rPr lang="ru-RU" sz="2800" dirty="0" smtClean="0"/>
              <a:t>иметь </a:t>
            </a:r>
            <a:r>
              <a:rPr lang="ru-RU" sz="2800" dirty="0" smtClean="0">
                <a:solidFill>
                  <a:schemeClr val="accent1"/>
                </a:solidFill>
              </a:rPr>
              <a:t>четыре</a:t>
            </a:r>
            <a:r>
              <a:rPr lang="ru-RU" sz="2800" dirty="0" smtClean="0"/>
              <a:t> общие точки.</a:t>
            </a:r>
            <a:endParaRPr lang="en-US" sz="2800" dirty="0" smtClean="0"/>
          </a:p>
          <a:p>
            <a:pPr>
              <a:buNone/>
            </a:pPr>
            <a:r>
              <a:rPr lang="ru-RU" sz="2800" dirty="0" smtClean="0"/>
              <a:t>При </a:t>
            </a:r>
            <a:r>
              <a:rPr lang="en-US" sz="2800" dirty="0" smtClean="0"/>
              <a:t>               </a:t>
            </a:r>
            <a:r>
              <a:rPr lang="ru-RU" sz="2800" dirty="0" smtClean="0"/>
              <a:t>окружность и ромб будут иметь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</a:rPr>
              <a:t>четыре</a:t>
            </a:r>
            <a:r>
              <a:rPr lang="ru-RU" sz="2800" dirty="0" smtClean="0"/>
              <a:t> общие точки.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en-US" sz="2800" dirty="0" smtClean="0"/>
              <a:t>   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475656" y="908720"/>
          <a:ext cx="1224136" cy="382543"/>
        </p:xfrm>
        <a:graphic>
          <a:graphicData uri="http://schemas.openxmlformats.org/presentationml/2006/ole">
            <p:oleObj spid="_x0000_s89130" name="Equation" r:id="rId3" imgW="748975" imgH="203112" progId="">
              <p:embed/>
            </p:oleObj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1547664" y="2924944"/>
          <a:ext cx="1080120" cy="442577"/>
        </p:xfrm>
        <a:graphic>
          <a:graphicData uri="http://schemas.openxmlformats.org/presentationml/2006/ole">
            <p:oleObj spid="_x0000_s89131" name="Equation" r:id="rId4" imgW="571252" imgH="203112" progId="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1475656" y="1988840"/>
          <a:ext cx="792088" cy="345669"/>
        </p:xfrm>
        <a:graphic>
          <a:graphicData uri="http://schemas.openxmlformats.org/presentationml/2006/ole">
            <p:oleObj spid="_x0000_s89132" name="Equation" r:id="rId5" imgW="469696" imgH="177723" progId="">
              <p:embed/>
            </p:oleObj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2987824" y="1988840"/>
          <a:ext cx="982423" cy="360040"/>
        </p:xfrm>
        <a:graphic>
          <a:graphicData uri="http://schemas.openxmlformats.org/presentationml/2006/ole">
            <p:oleObj spid="_x0000_s89133" name="Equation" r:id="rId6" imgW="558558" imgH="17772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Ответ: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979712" y="836712"/>
          <a:ext cx="4992550" cy="576064"/>
        </p:xfrm>
        <a:graphic>
          <a:graphicData uri="http://schemas.openxmlformats.org/presentationml/2006/ole">
            <p:oleObj spid="_x0000_s65567" name="Equation" r:id="rId3" imgW="2273300" imgH="2540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99592" y="2780928"/>
                <a:ext cx="7488832" cy="3309720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Функция 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𝑓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</a:t>
                </a:r>
                <a:r>
                  <a:rPr lang="ru-RU" dirty="0"/>
                  <a:t>заданная на </a:t>
                </a:r>
                <a:r>
                  <a:rPr lang="ru-RU" dirty="0" smtClean="0"/>
                  <a:t>множестве </a:t>
                </a:r>
                <a:r>
                  <a:rPr lang="ru-RU" dirty="0"/>
                  <a:t>X, называется </a:t>
                </a:r>
                <a:r>
                  <a:rPr lang="ru-RU" u="sng" dirty="0">
                    <a:solidFill>
                      <a:srgbClr val="FF0000"/>
                    </a:solidFill>
                  </a:rPr>
                  <a:t>нечетной</a:t>
                </a:r>
                <a:r>
                  <a:rPr lang="ru-RU" dirty="0"/>
                  <a:t>, если </a:t>
                </a:r>
                <a:r>
                  <a:rPr lang="ru-RU" dirty="0" smtClean="0"/>
                  <a:t>выполнены </a:t>
                </a:r>
                <a:r>
                  <a:rPr lang="ru-RU" dirty="0"/>
                  <a:t>следующие условия: </a:t>
                </a:r>
                <a:endParaRPr lang="en-US" dirty="0" smtClean="0"/>
              </a:p>
              <a:p>
                <a:pPr marL="514350" indent="-514350">
                  <a:buAutoNum type="arabicParenBoth"/>
                </a:pPr>
                <a:r>
                  <a:rPr lang="ru-RU" dirty="0" smtClean="0"/>
                  <a:t>множество </a:t>
                </a:r>
                <a:r>
                  <a:rPr lang="ru-RU" dirty="0"/>
                  <a:t>X симметрично </a:t>
                </a:r>
                <a:r>
                  <a:rPr lang="ru-RU" dirty="0" smtClean="0"/>
                  <a:t>относительно </a:t>
                </a:r>
                <a:r>
                  <a:rPr lang="ru-RU" dirty="0"/>
                  <a:t>начала координат; </a:t>
                </a:r>
                <a:endParaRPr lang="en-US" dirty="0" smtClean="0"/>
              </a:p>
              <a:p>
                <a:pPr marL="514350" indent="-514350">
                  <a:buAutoNum type="arabicParenBoth"/>
                </a:pPr>
                <a:r>
                  <a:rPr lang="ru-RU" dirty="0" smtClean="0"/>
                  <a:t>для </a:t>
                </a:r>
                <a:r>
                  <a:rPr lang="ru-RU" dirty="0"/>
                  <a:t>любого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𝑋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ru-RU" dirty="0" smtClean="0"/>
                  <a:t>справедливо равенство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=−</m:t>
                    </m:r>
                    <m:r>
                      <a:rPr lang="en-US" b="0" i="1" smtClean="0">
                        <a:latin typeface="Cambria Math"/>
                      </a:rPr>
                      <m:t>𝑓</m:t>
                    </m:r>
                    <m:r>
                      <a:rPr lang="en-US" b="0" i="1" smtClean="0">
                        <a:latin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/>
                  <a:t>. 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График </a:t>
                </a:r>
                <a:r>
                  <a:rPr lang="ru-RU" dirty="0"/>
                  <a:t>нечетной функции </a:t>
                </a:r>
                <a:r>
                  <a:rPr lang="ru-RU" dirty="0" smtClean="0"/>
                  <a:t>симметричен </a:t>
                </a:r>
                <a:r>
                  <a:rPr lang="ru-RU" dirty="0"/>
                  <a:t>относительно начала координат. 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 smtClean="0"/>
                  <a:t>Функция</a:t>
                </a:r>
                <a14:m>
                  <m:oMath xmlns:m="http://schemas.openxmlformats.org/officeDocument/2006/math">
                    <m:r>
                      <a:rPr lang="ru-RU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ru-RU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𝑓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</a:t>
                </a:r>
                <a:r>
                  <a:rPr lang="ru-RU" dirty="0"/>
                  <a:t>заданная на </a:t>
                </a:r>
                <a:r>
                  <a:rPr lang="ru-RU" dirty="0" smtClean="0"/>
                  <a:t>множестве </a:t>
                </a:r>
                <a:r>
                  <a:rPr lang="ru-RU" dirty="0"/>
                  <a:t>X , называется </a:t>
                </a:r>
                <a:r>
                  <a:rPr lang="ru-RU" u="sng" dirty="0">
                    <a:solidFill>
                      <a:srgbClr val="FF0000"/>
                    </a:solidFill>
                  </a:rPr>
                  <a:t>четной</a:t>
                </a:r>
                <a:r>
                  <a:rPr lang="ru-RU" dirty="0"/>
                  <a:t>, если </a:t>
                </a:r>
                <a:r>
                  <a:rPr lang="ru-RU" dirty="0" smtClean="0"/>
                  <a:t>выполнены </a:t>
                </a:r>
                <a:r>
                  <a:rPr lang="ru-RU" dirty="0"/>
                  <a:t>следующие условия: </a:t>
                </a:r>
                <a:endParaRPr lang="en-US" dirty="0" smtClean="0"/>
              </a:p>
              <a:p>
                <a:pPr marL="514350" indent="-514350">
                  <a:buAutoNum type="arabicParenBoth"/>
                </a:pPr>
                <a:r>
                  <a:rPr lang="ru-RU" dirty="0" smtClean="0"/>
                  <a:t>множество </a:t>
                </a:r>
                <a:r>
                  <a:rPr lang="ru-RU" dirty="0"/>
                  <a:t>X симметрично </a:t>
                </a:r>
                <a:r>
                  <a:rPr lang="ru-RU" dirty="0" smtClean="0"/>
                  <a:t>относительно </a:t>
                </a:r>
                <a:r>
                  <a:rPr lang="ru-RU" dirty="0"/>
                  <a:t>начала координат; </a:t>
                </a:r>
                <a:endParaRPr lang="en-US" dirty="0"/>
              </a:p>
              <a:p>
                <a:pPr marL="514350" indent="-514350">
                  <a:buAutoNum type="arabicParenBoth"/>
                </a:pPr>
                <a:r>
                  <a:rPr lang="ru-RU" dirty="0" smtClean="0"/>
                  <a:t>для </a:t>
                </a:r>
                <a:r>
                  <a:rPr lang="ru-RU" dirty="0"/>
                  <a:t>любого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𝑋</m:t>
                    </m:r>
                  </m:oMath>
                </a14:m>
                <a:r>
                  <a:rPr lang="ru-RU" dirty="0" smtClean="0"/>
                  <a:t>справедливо равенство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𝑓</m:t>
                    </m:r>
                    <m:r>
                      <a:rPr lang="en-US" b="0" i="1" smtClean="0">
                        <a:latin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 .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ru-RU" dirty="0"/>
                  <a:t>График четной функции симметричен относительно оси </a:t>
                </a:r>
                <a:r>
                  <a:rPr lang="ru-RU" dirty="0" smtClean="0"/>
                  <a:t>O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𝛾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99592" y="2780928"/>
                <a:ext cx="7488832" cy="3309720"/>
              </a:xfrm>
              <a:blipFill rotWithShape="1">
                <a:blip r:embed="rId2" cstate="print"/>
                <a:stretch>
                  <a:fillRect l="-896" t="-2578" b="-1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7849" y="877163"/>
            <a:ext cx="91549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Четность, нечетность функции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70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0551" y="1988840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При </a:t>
            </a:r>
            <a:r>
              <a:rPr lang="ru-RU" sz="2000" dirty="0"/>
              <a:t>использовании </a:t>
            </a:r>
            <a:r>
              <a:rPr lang="ru-RU" sz="2000" dirty="0" smtClean="0"/>
              <a:t>монотонности</a:t>
            </a:r>
            <a:r>
              <a:rPr lang="en-US" sz="2000" dirty="0" smtClean="0"/>
              <a:t> </a:t>
            </a:r>
            <a:r>
              <a:rPr lang="ru-RU" sz="2000" dirty="0" smtClean="0"/>
              <a:t>функций </a:t>
            </a:r>
            <a:r>
              <a:rPr lang="ru-RU" sz="2000" dirty="0"/>
              <a:t>различают случаи, когда </a:t>
            </a:r>
            <a:r>
              <a:rPr lang="ru-RU" sz="2000" dirty="0" smtClean="0"/>
              <a:t>функции</a:t>
            </a:r>
            <a:r>
              <a:rPr lang="ru-RU" sz="2000" dirty="0"/>
              <a:t>, стоящие в обеих частях </a:t>
            </a:r>
            <a:r>
              <a:rPr lang="ru-RU" sz="2000" dirty="0" smtClean="0"/>
              <a:t>уравнения</a:t>
            </a:r>
            <a:r>
              <a:rPr lang="en-US" sz="2000" dirty="0" smtClean="0"/>
              <a:t> </a:t>
            </a:r>
            <a:r>
              <a:rPr lang="ru-RU" sz="2000" dirty="0" smtClean="0"/>
              <a:t>(неравенства</a:t>
            </a:r>
            <a:r>
              <a:rPr lang="ru-RU" sz="2000" dirty="0"/>
              <a:t>), имеют одинаковую </a:t>
            </a:r>
            <a:r>
              <a:rPr lang="ru-RU" sz="2000" dirty="0" smtClean="0"/>
              <a:t>монотонность </a:t>
            </a:r>
            <a:r>
              <a:rPr lang="ru-RU" sz="2000" dirty="0"/>
              <a:t>или разную монотонность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08258" y="0"/>
            <a:ext cx="74951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Использование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монотонности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функции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725" y="321297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монотонность функции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на множестве 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3931" y="4077072"/>
            <a:ext cx="7621476" cy="1754326"/>
          </a:xfrm>
          <a:prstGeom prst="rect">
            <a:avLst/>
          </a:prstGeom>
          <a:ln w="571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Если функция </a:t>
            </a:r>
            <a:r>
              <a:rPr lang="ru-RU" i="1" dirty="0"/>
              <a:t>f </a:t>
            </a:r>
            <a:r>
              <a:rPr lang="ru-RU" dirty="0"/>
              <a:t>(</a:t>
            </a:r>
            <a:r>
              <a:rPr lang="ru-RU" i="1" dirty="0"/>
              <a:t>t</a:t>
            </a:r>
            <a:r>
              <a:rPr lang="ru-RU" dirty="0"/>
              <a:t>) строго монотонна</a:t>
            </a:r>
            <a:r>
              <a:rPr lang="en-US" dirty="0"/>
              <a:t> </a:t>
            </a:r>
            <a:r>
              <a:rPr lang="ru-RU" dirty="0"/>
              <a:t>на </a:t>
            </a:r>
            <a:r>
              <a:rPr lang="ru-RU" b="1" dirty="0"/>
              <a:t>R</a:t>
            </a:r>
            <a:r>
              <a:rPr lang="ru-RU" dirty="0"/>
              <a:t>, то уравнение </a:t>
            </a:r>
            <a:r>
              <a:rPr lang="ru-RU" i="1" dirty="0"/>
              <a:t>f </a:t>
            </a:r>
            <a:r>
              <a:rPr lang="en-US" dirty="0"/>
              <a:t>(</a:t>
            </a:r>
            <a:r>
              <a:rPr lang="ru-RU" i="1" dirty="0"/>
              <a:t>h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en-US" dirty="0"/>
              <a:t>=</a:t>
            </a:r>
            <a:r>
              <a:rPr lang="ru-RU" dirty="0"/>
              <a:t> </a:t>
            </a:r>
            <a:r>
              <a:rPr lang="ru-RU" i="1" dirty="0"/>
              <a:t>f </a:t>
            </a:r>
            <a:r>
              <a:rPr lang="en-US" i="1" dirty="0"/>
              <a:t>(</a:t>
            </a:r>
            <a:r>
              <a:rPr lang="ru-RU" i="1" dirty="0"/>
              <a:t>g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 </a:t>
            </a:r>
            <a:r>
              <a:rPr lang="ru-RU" dirty="0"/>
              <a:t>равносильно уравнению </a:t>
            </a:r>
            <a:r>
              <a:rPr lang="en-US" i="1" dirty="0"/>
              <a:t>h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= </a:t>
            </a:r>
            <a:r>
              <a:rPr lang="en-US" i="1" dirty="0"/>
              <a:t>g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).</a:t>
            </a:r>
          </a:p>
          <a:p>
            <a:r>
              <a:rPr lang="ru-RU" dirty="0"/>
              <a:t>Если функция </a:t>
            </a:r>
            <a:r>
              <a:rPr lang="ru-RU" i="1" dirty="0"/>
              <a:t>f </a:t>
            </a:r>
            <a:r>
              <a:rPr lang="ru-RU" dirty="0"/>
              <a:t>(</a:t>
            </a:r>
            <a:r>
              <a:rPr lang="ru-RU" i="1" dirty="0"/>
              <a:t>t</a:t>
            </a:r>
            <a:r>
              <a:rPr lang="ru-RU" dirty="0"/>
              <a:t>) строго возрастает</a:t>
            </a:r>
            <a:r>
              <a:rPr lang="en-US" dirty="0"/>
              <a:t> </a:t>
            </a:r>
            <a:r>
              <a:rPr lang="ru-RU" dirty="0"/>
              <a:t>на </a:t>
            </a:r>
            <a:r>
              <a:rPr lang="ru-RU" b="1" dirty="0"/>
              <a:t>R</a:t>
            </a:r>
            <a:r>
              <a:rPr lang="ru-RU" dirty="0"/>
              <a:t>, то неравенство </a:t>
            </a:r>
            <a:r>
              <a:rPr lang="ru-RU" i="1" dirty="0"/>
              <a:t>f </a:t>
            </a:r>
            <a:r>
              <a:rPr lang="en-US" dirty="0"/>
              <a:t>(</a:t>
            </a:r>
            <a:r>
              <a:rPr lang="ru-RU" i="1" dirty="0"/>
              <a:t>h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ru-RU" i="1" dirty="0"/>
              <a:t>f </a:t>
            </a:r>
            <a:r>
              <a:rPr lang="en-US" dirty="0"/>
              <a:t>(</a:t>
            </a:r>
            <a:r>
              <a:rPr lang="ru-RU" i="1" dirty="0"/>
              <a:t>g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</a:t>
            </a:r>
            <a:endParaRPr lang="ru-RU" dirty="0"/>
          </a:p>
          <a:p>
            <a:r>
              <a:rPr lang="ru-RU" dirty="0"/>
              <a:t>равносильно неравенству </a:t>
            </a:r>
            <a:r>
              <a:rPr lang="en-US" i="1" dirty="0"/>
              <a:t>h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&gt; </a:t>
            </a:r>
            <a:r>
              <a:rPr lang="en-US" i="1" dirty="0"/>
              <a:t>g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).</a:t>
            </a:r>
          </a:p>
          <a:p>
            <a:r>
              <a:rPr lang="ru-RU" dirty="0"/>
              <a:t>Если функция </a:t>
            </a:r>
            <a:r>
              <a:rPr lang="ru-RU" i="1" dirty="0"/>
              <a:t>f </a:t>
            </a:r>
            <a:r>
              <a:rPr lang="ru-RU" dirty="0"/>
              <a:t>(</a:t>
            </a:r>
            <a:r>
              <a:rPr lang="ru-RU" i="1" dirty="0"/>
              <a:t>t</a:t>
            </a:r>
            <a:r>
              <a:rPr lang="ru-RU" dirty="0"/>
              <a:t>) строго убывает на</a:t>
            </a:r>
            <a:r>
              <a:rPr lang="en-US" dirty="0"/>
              <a:t> </a:t>
            </a:r>
            <a:r>
              <a:rPr lang="ru-RU" b="1" dirty="0"/>
              <a:t>R</a:t>
            </a:r>
            <a:r>
              <a:rPr lang="ru-RU" dirty="0"/>
              <a:t>, то неравенство </a:t>
            </a:r>
            <a:r>
              <a:rPr lang="ru-RU" i="1" dirty="0"/>
              <a:t>f </a:t>
            </a:r>
            <a:r>
              <a:rPr lang="en-US" dirty="0"/>
              <a:t>(</a:t>
            </a:r>
            <a:r>
              <a:rPr lang="ru-RU" i="1" dirty="0"/>
              <a:t>h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en-US" dirty="0"/>
              <a:t>&gt;</a:t>
            </a:r>
            <a:r>
              <a:rPr lang="ru-RU" dirty="0" smtClean="0"/>
              <a:t> </a:t>
            </a:r>
            <a:r>
              <a:rPr lang="ru-RU" i="1" dirty="0"/>
              <a:t>f </a:t>
            </a:r>
            <a:r>
              <a:rPr lang="en-US" dirty="0"/>
              <a:t>(</a:t>
            </a:r>
            <a:r>
              <a:rPr lang="ru-RU" i="1" dirty="0"/>
              <a:t>g</a:t>
            </a:r>
            <a:r>
              <a:rPr lang="ru-RU" dirty="0"/>
              <a:t>(</a:t>
            </a:r>
            <a:r>
              <a:rPr lang="ru-RU" i="1" dirty="0"/>
              <a:t>x</a:t>
            </a:r>
            <a:r>
              <a:rPr lang="ru-RU" dirty="0"/>
              <a:t>)</a:t>
            </a:r>
            <a:r>
              <a:rPr lang="en-US" dirty="0"/>
              <a:t>)</a:t>
            </a:r>
            <a:r>
              <a:rPr lang="ru-RU" dirty="0"/>
              <a:t> </a:t>
            </a:r>
            <a:endParaRPr lang="en-US" dirty="0"/>
          </a:p>
          <a:p>
            <a:r>
              <a:rPr lang="ru-RU" dirty="0"/>
              <a:t>равносильно неравенству </a:t>
            </a:r>
            <a:r>
              <a:rPr lang="en-US" i="1" dirty="0"/>
              <a:t>h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 &lt; </a:t>
            </a:r>
            <a:r>
              <a:rPr lang="en-US" i="1" dirty="0"/>
              <a:t>g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).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0551" y="844103"/>
            <a:ext cx="74951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Функция, только возрастающая или только убывающая на данном числовом промежутке, называется </a:t>
            </a:r>
            <a:r>
              <a:rPr lang="ru-RU" sz="2000" dirty="0" smtClean="0">
                <a:solidFill>
                  <a:srgbClr val="FF0000"/>
                </a:solidFill>
              </a:rPr>
              <a:t>монотонной</a:t>
            </a:r>
            <a:r>
              <a:rPr lang="ru-RU" sz="2000" dirty="0" smtClean="0"/>
              <a:t> на этом промежутке.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48557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390" y="1988840"/>
            <a:ext cx="7715304" cy="3533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Если при некотором преобразовании переменных уравнение не меняет своего вида («переходит в само в себя»), то мы говорим, что это уравнение </a:t>
            </a:r>
            <a:r>
              <a:rPr lang="ru-RU" sz="2000" dirty="0">
                <a:solidFill>
                  <a:srgbClr val="FF0000"/>
                </a:solidFill>
              </a:rPr>
              <a:t>симметрично</a:t>
            </a:r>
            <a:r>
              <a:rPr lang="ru-RU" sz="2000" dirty="0"/>
              <a:t> относительно данного преобразования.</a:t>
            </a:r>
          </a:p>
          <a:p>
            <a:pPr marL="0" indent="0">
              <a:buNone/>
            </a:pPr>
            <a:r>
              <a:rPr lang="ru-RU" sz="2000" dirty="0"/>
              <a:t>Не решая уравнение и исходя лишь из соображений симметрии, мы можем заранее предвидеть некоторые свойства его решений.</a:t>
            </a:r>
          </a:p>
          <a:p>
            <a:pPr marL="0" indent="0">
              <a:buNone/>
            </a:pPr>
            <a:r>
              <a:rPr lang="ru-RU" sz="2000" dirty="0"/>
              <a:t>Есть два основных диагностических признака, появление которых в задаче, наводит на мысль применить данный метод: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2000" dirty="0"/>
              <a:t>в условии говорится о единственности решения;</a:t>
            </a:r>
          </a:p>
          <a:p>
            <a:pPr marL="514350" lvl="0" indent="-514350">
              <a:buFont typeface="+mj-lt"/>
              <a:buAutoNum type="arabicParenR"/>
            </a:pPr>
            <a:r>
              <a:rPr lang="ru-RU" sz="2000" dirty="0"/>
              <a:t>в уравнении или системе уравнений видна четность или нечетность функции, симметричность неизвестных и т. д.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5214" y="1052736"/>
            <a:ext cx="73576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ИСПОЛЬЗОВАНИЕ СИММЕТРИИ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089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 2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Найдите все значения параметра </a:t>
                </a:r>
                <a14:m>
                  <m:oMath xmlns:m="http://schemas.openxmlformats.org/officeDocument/2006/math">
                    <m:r>
                      <a:rPr lang="en-US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𝑎</m:t>
                    </m:r>
                  </m:oMath>
                </a14:m>
                <a:r>
                  <a:rPr lang="ru-RU" dirty="0" smtClean="0"/>
                  <a:t>, при каждом из которых уравнение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|(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−1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1−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𝑎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|+</m:t>
                    </m:r>
                    <m:d>
                      <m:dPr>
                        <m:begChr m:val="|"/>
                        <m:endChr m:val="|"/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4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2400" b="0" i="1" smtClean="0">
                        <a:latin typeface="Cambria Math"/>
                      </a:rPr>
                      <m:t>+(1−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=4+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4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ru-RU" dirty="0" smtClean="0"/>
                  <a:t>имеет единственное решение. Найдите это решение для каждого значе</a:t>
                </a:r>
                <a:r>
                  <a:rPr lang="ru-RU" dirty="0"/>
                  <a:t>н</a:t>
                </a:r>
                <a:r>
                  <a:rPr lang="ru-RU" dirty="0" smtClean="0"/>
                  <a:t>ия </a:t>
                </a:r>
                <a14:m>
                  <m:oMath xmlns:m="http://schemas.openxmlformats.org/officeDocument/2006/math">
                    <m:r>
                      <a:rPr lang="en-US" b="0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𝑎</m:t>
                    </m:r>
                    <m:r>
                      <a:rPr lang="ru-RU" b="0" i="1" smtClean="0">
                        <a:latin typeface="Cambria Math"/>
                      </a:rPr>
                      <m:t>.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306" t="-1233" r="-1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842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math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1132</TotalTime>
  <Words>886</Words>
  <Application>Microsoft Office PowerPoint</Application>
  <PresentationFormat>Экран (4:3)</PresentationFormat>
  <Paragraphs>149</Paragraphs>
  <Slides>58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0" baseType="lpstr">
      <vt:lpstr>8_math</vt:lpstr>
      <vt:lpstr>Equation</vt:lpstr>
      <vt:lpstr>Слайд 1</vt:lpstr>
      <vt:lpstr>Слайд 2</vt:lpstr>
      <vt:lpstr>Слайд 3</vt:lpstr>
      <vt:lpstr>Цель работы</vt:lpstr>
      <vt:lpstr>Слайд 5</vt:lpstr>
      <vt:lpstr>Слайд 6</vt:lpstr>
      <vt:lpstr>Слайд 7</vt:lpstr>
      <vt:lpstr>Слайд 8</vt:lpstr>
      <vt:lpstr>Задача 2</vt:lpstr>
      <vt:lpstr> </vt:lpstr>
      <vt:lpstr>Слайд 11</vt:lpstr>
      <vt:lpstr>Слайд 12</vt:lpstr>
      <vt:lpstr>Слайд 13</vt:lpstr>
      <vt:lpstr>Задача 3</vt:lpstr>
      <vt:lpstr>Слайд 15</vt:lpstr>
      <vt:lpstr>Слайд 16</vt:lpstr>
      <vt:lpstr>Слайд 17</vt:lpstr>
      <vt:lpstr>Слайд 18</vt:lpstr>
      <vt:lpstr>Слайд 19</vt:lpstr>
      <vt:lpstr>Преобразования графиков функций</vt:lpstr>
      <vt:lpstr>Слайд 21</vt:lpstr>
      <vt:lpstr>Слайд 22</vt:lpstr>
      <vt:lpstr>Слайд 23</vt:lpstr>
      <vt:lpstr>Задача 1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Задача 2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гимназия</cp:lastModifiedBy>
  <cp:revision>108</cp:revision>
  <dcterms:created xsi:type="dcterms:W3CDTF">2014-04-01T17:34:05Z</dcterms:created>
  <dcterms:modified xsi:type="dcterms:W3CDTF">2019-09-21T06:23:07Z</dcterms:modified>
</cp:coreProperties>
</file>