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9"/>
  </p:notesMasterIdLst>
  <p:sldIdLst>
    <p:sldId id="256" r:id="rId3"/>
    <p:sldId id="258" r:id="rId4"/>
    <p:sldId id="260" r:id="rId5"/>
    <p:sldId id="277" r:id="rId6"/>
    <p:sldId id="266" r:id="rId7"/>
    <p:sldId id="285" r:id="rId8"/>
    <p:sldId id="279" r:id="rId9"/>
    <p:sldId id="280" r:id="rId10"/>
    <p:sldId id="282" r:id="rId11"/>
    <p:sldId id="281" r:id="rId12"/>
    <p:sldId id="283" r:id="rId13"/>
    <p:sldId id="276" r:id="rId14"/>
    <p:sldId id="286" r:id="rId15"/>
    <p:sldId id="267" r:id="rId16"/>
    <p:sldId id="278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14A27-CDA8-4C0A-9599-7E38E1A2D5C1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BC62F-0C7B-4030-9FC5-3C70BFBF8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2019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7DEAC-A7F0-49B9-8623-C01B92DF640C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7DEAC-A7F0-49B9-8623-C01B92DF640C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9153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260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7912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0960" cy="11377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6481" y="1604329"/>
            <a:ext cx="4040640" cy="4519194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35360" y="1604329"/>
            <a:ext cx="4042080" cy="45191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426B7-8085-43C9-9EF2-D039BB85F4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751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68442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98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848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808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8152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373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909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3108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841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3110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19599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990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0960" cy="11377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6481" y="1604329"/>
            <a:ext cx="4040640" cy="4519194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35360" y="1604329"/>
            <a:ext cx="4042080" cy="45191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426B7-8085-43C9-9EF2-D039BB85F4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69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231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76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826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19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265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1252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574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45059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A259BFF-91BB-400D-95D9-15DCF29A191B}" type="datetimeFigureOut">
              <a:rPr lang="ru-RU" smtClean="0">
                <a:solidFill>
                  <a:srgbClr val="000000"/>
                </a:solidFill>
              </a:rPr>
              <a:pPr/>
              <a:t>27.11.2015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85AE15-2BF3-4F8D-8E39-C05772AE8F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675882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gi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animo2.ucoz.ru/photo/animacii_malogo_razmera/sklad_animacij/animacija_osa/14-0-8177" TargetMode="External"/><Relationship Id="rId3" Type="http://schemas.openxmlformats.org/officeDocument/2006/relationships/hyperlink" Target="http://www.fg-a.com/animals3.shtml" TargetMode="External"/><Relationship Id="rId7" Type="http://schemas.openxmlformats.org/officeDocument/2006/relationships/hyperlink" Target="http://www.proshkolu.ru/user/Liga66/file/2729817/" TargetMode="External"/><Relationship Id="rId2" Type="http://schemas.openxmlformats.org/officeDocument/2006/relationships/hyperlink" Target="http://nasfoto.narod.ru/images/strekozy/Gallery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o2.ucoz.ru/photo/specialnye_kategorii/2_deo/animacija_komar/108-0-10752" TargetMode="External"/><Relationship Id="rId5" Type="http://schemas.openxmlformats.org/officeDocument/2006/relationships/hyperlink" Target="http://animo2.ucoz.ru/photo/animacii_malogo_razmera/animacii_zhivotnykh/1-2-0-0-2" TargetMode="External"/><Relationship Id="rId10" Type="http://schemas.openxmlformats.org/officeDocument/2006/relationships/hyperlink" Target="http://photobunker.ru/pauki-foto.html" TargetMode="External"/><Relationship Id="rId4" Type="http://schemas.openxmlformats.org/officeDocument/2006/relationships/hyperlink" Target="http://nacekomie.ru/forum/viewtopic.php?f=3&amp;t=152&amp;start=40" TargetMode="External"/><Relationship Id="rId9" Type="http://schemas.openxmlformats.org/officeDocument/2006/relationships/hyperlink" Target="http://raskrashkirus.ru/babochki-animatsiya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Муниципальное общеобразовательное бюджетное учреждение </a:t>
            </a:r>
            <a:r>
              <a:rPr lang="ru-RU" sz="2000" dirty="0" err="1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Краснохолмская</a:t>
            </a:r>
            <a:r>
              <a:rPr lang="ru-RU" sz="200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</a:br>
            <a:r>
              <a:rPr lang="ru-RU" sz="200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 Средняя </a:t>
            </a:r>
            <a:r>
              <a:rPr lang="ru-RU" sz="2000" dirty="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общеобразовательная </a:t>
            </a:r>
            <a:r>
              <a:rPr lang="ru-RU" sz="2000" smtClean="0">
                <a:solidFill>
                  <a:schemeClr val="tx1"/>
                </a:solidFill>
                <a:latin typeface="Beresta" pitchFamily="2" charset="0"/>
                <a:cs typeface="Arabic Typesetting" pitchFamily="66" charset="-78"/>
              </a:rPr>
              <a:t>школа № 3</a:t>
            </a:r>
            <a:endParaRPr lang="ru-RU" sz="2000" dirty="0">
              <a:solidFill>
                <a:schemeClr val="tx1"/>
              </a:solidFill>
              <a:latin typeface="Beresta" pitchFamily="2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Beresta" pitchFamily="2" charset="0"/>
                <a:cs typeface="Arabic Typesetting" pitchFamily="66" charset="-78"/>
              </a:rPr>
              <a:t>Тема: </a:t>
            </a:r>
            <a:r>
              <a:rPr lang="ru-RU" sz="4000" b="1" dirty="0">
                <a:solidFill>
                  <a:srgbClr val="FF0000"/>
                </a:solidFill>
                <a:latin typeface="Beresta" pitchFamily="2" charset="0"/>
                <a:cs typeface="Arabic Typesetting" pitchFamily="66" charset="-78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Beresta" pitchFamily="2" charset="0"/>
                <a:cs typeface="Arabic Typesetting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eresta" pitchFamily="2" charset="0"/>
                <a:cs typeface="Arabic Typesetting" pitchFamily="66" charset="-78"/>
              </a:rPr>
              <a:t>Насекомые, </a:t>
            </a:r>
            <a:r>
              <a:rPr lang="ru-RU" sz="4000" b="1" smtClean="0">
                <a:solidFill>
                  <a:srgbClr val="FF0000"/>
                </a:solidFill>
                <a:latin typeface="Beresta" pitchFamily="2" charset="0"/>
                <a:cs typeface="Arabic Typesetting" pitchFamily="66" charset="-78"/>
              </a:rPr>
              <a:t>их многообразие.</a:t>
            </a:r>
            <a:endParaRPr lang="ru-RU" sz="4000" b="1" dirty="0">
              <a:solidFill>
                <a:srgbClr val="FF0000"/>
              </a:solidFill>
              <a:latin typeface="Beresta" pitchFamily="2" charset="0"/>
              <a:cs typeface="Arabic Typesetting" pitchFamily="66" charset="-78"/>
            </a:endParaRPr>
          </a:p>
          <a:p>
            <a:pPr marL="0" indent="0" algn="r">
              <a:buNone/>
            </a:pPr>
            <a:endParaRPr lang="ru-RU" sz="2000" dirty="0" smtClean="0"/>
          </a:p>
          <a:p>
            <a:pPr marL="0" indent="0" algn="r">
              <a:buNone/>
            </a:pPr>
            <a:r>
              <a:rPr lang="ru-RU" sz="2000" dirty="0" smtClean="0"/>
              <a:t>Учитель начальных классов </a:t>
            </a:r>
          </a:p>
          <a:p>
            <a:pPr marL="0" indent="0" algn="r">
              <a:buNone/>
            </a:pPr>
            <a:r>
              <a:rPr lang="ru-RU" sz="2000" dirty="0" err="1" smtClean="0"/>
              <a:t>Гаптрахимова</a:t>
            </a:r>
            <a:r>
              <a:rPr lang="ru-RU" sz="2000" dirty="0" smtClean="0"/>
              <a:t> Светлана Владимировна </a:t>
            </a:r>
          </a:p>
          <a:p>
            <a:pPr algn="l"/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8903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Андрей\Desktop\Mosquito15.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4357688" cy="653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4643438" y="714375"/>
            <a:ext cx="421481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/>
              <a:t>Хоботок комара, словно шприц, протыкает кожу и высасывает кровь.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C:\Users\Андрей\Desktop\wpe51-726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14313"/>
            <a:ext cx="7077075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285750" y="5500688"/>
            <a:ext cx="8643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РОТОВЫЕ ОРГАНЫ МУХИ ВПИТЫВАЮТ ЖИДКОСТЬ, КАК ГУБКА.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Beresta"/>
              </a:rPr>
              <a:t>Справочная литература о насекомых </a:t>
            </a:r>
            <a:endParaRPr lang="ru-RU" dirty="0">
              <a:solidFill>
                <a:srgbClr val="FF0000"/>
              </a:solidFill>
              <a:latin typeface="Beresta"/>
            </a:endParaRPr>
          </a:p>
        </p:txBody>
      </p:sp>
      <p:pic>
        <p:nvPicPr>
          <p:cNvPr id="4" name="Picture 2" descr="Imag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6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62213"/>
            <a:ext cx="1790351" cy="260547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960228_box_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61056"/>
            <a:ext cx="1944216" cy="241601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653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12" y="1988840"/>
            <a:ext cx="1972377" cy="2698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UdNase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26486"/>
            <a:ext cx="2345641" cy="28014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895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D:\Мои рисунки\Мои рисунки\Изображение\Изображение 13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214313" y="142875"/>
            <a:ext cx="8686800" cy="4525963"/>
          </a:xfrm>
        </p:spPr>
        <p:txBody>
          <a:bodyPr/>
          <a:lstStyle/>
          <a:p>
            <a:pPr eaLnBrk="1" hangingPunct="1"/>
            <a:r>
              <a:rPr lang="ru-RU" dirty="0" smtClean="0"/>
              <a:t>          Насекомые 		Не насекомые</a:t>
            </a:r>
          </a:p>
        </p:txBody>
      </p:sp>
      <p:pic>
        <p:nvPicPr>
          <p:cNvPr id="23555" name="Picture 2" descr="C:\Documents and Settings\Admin\Рабочий стол\0a150e7d64253286445ea82b9942ca16.jpe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20888"/>
            <a:ext cx="2357437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99691"/>
            <a:ext cx="176847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 descr="D:\Мои документы\Мои рисунки\Рисунок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500563"/>
            <a:ext cx="34290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3" descr="C:\Documents and Settings\Admin\Рабочий стол\Рисунок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4005063"/>
            <a:ext cx="18764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Admin\Рабочий стол\46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916832"/>
            <a:ext cx="1872208" cy="1659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4304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eresta"/>
              </a:rPr>
              <a:t>Спасибо за урок!</a:t>
            </a:r>
            <a:endParaRPr lang="ru-RU" sz="5400" b="1" i="1" dirty="0">
              <a:solidFill>
                <a:srgbClr val="FF0000"/>
              </a:solidFill>
              <a:latin typeface="Beresta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sz="quarter" idx="1"/>
          </p:nvPr>
        </p:nvSpPr>
        <p:spPr>
          <a:xfrm>
            <a:off x="1371600" y="2143116"/>
            <a:ext cx="6400800" cy="349568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275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8229600" cy="12389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9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esta"/>
              </a:rPr>
              <a:t>РЕСУРСЫ: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est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85860"/>
            <a:ext cx="7715304" cy="531178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143248"/>
            <a:ext cx="7786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00438"/>
            <a:ext cx="6215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428736"/>
            <a:ext cx="8712968" cy="675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  <a:defRPr/>
            </a:pPr>
            <a:r>
              <a:rPr lang="ru-RU" sz="1600" dirty="0" err="1" smtClean="0">
                <a:latin typeface="Beresta"/>
                <a:ea typeface="Times New Roman"/>
                <a:cs typeface="Times New Roman"/>
              </a:rPr>
              <a:t>Поглазова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 О.Т. Окружающий мир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: </a:t>
            </a:r>
            <a:r>
              <a:rPr lang="ru-RU" sz="1600" dirty="0">
                <a:latin typeface="Beresta"/>
                <a:cs typeface="Times New Roman" pitchFamily="18" charset="0"/>
              </a:rPr>
              <a:t>учебник для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1 класса общеобразовательных учреждений. Ч.2. - Смоленск: Ассоциация </a:t>
            </a:r>
            <a:r>
              <a:rPr lang="en-US" sz="1600" dirty="0" smtClean="0">
                <a:latin typeface="Beresta"/>
                <a:cs typeface="Times New Roman" pitchFamily="18" charset="0"/>
              </a:rPr>
              <a:t>XXI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век, 2011. -  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ч.2, с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. 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44-45</a:t>
            </a:r>
          </a:p>
          <a:p>
            <a:pPr marL="457200" lvl="0" indent="-457200">
              <a:buFontTx/>
              <a:buAutoNum type="arabicPeriod"/>
              <a:defRPr/>
            </a:pPr>
            <a:r>
              <a:rPr lang="ru-RU" sz="1600" dirty="0" err="1">
                <a:latin typeface="Beresta"/>
                <a:ea typeface="Times New Roman"/>
                <a:cs typeface="Times New Roman"/>
              </a:rPr>
              <a:t>Поглазова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 О.Т. 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 Рабочая 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тетрадь 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к учебнику для 1 класса </a:t>
            </a:r>
            <a:r>
              <a:rPr lang="ru-RU" sz="1600" dirty="0">
                <a:latin typeface="Beresta"/>
                <a:cs typeface="Times New Roman" pitchFamily="18" charset="0"/>
              </a:rPr>
              <a:t>общеобразовательных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учреждений. Ч.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2. -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Смоленск</a:t>
            </a:r>
            <a:r>
              <a:rPr lang="ru-RU" sz="1600" dirty="0">
                <a:latin typeface="Beresta"/>
                <a:cs typeface="Times New Roman" pitchFamily="18" charset="0"/>
              </a:rPr>
              <a:t>: Ассоциация </a:t>
            </a:r>
            <a:r>
              <a:rPr lang="en-US" sz="1600" dirty="0">
                <a:latin typeface="Beresta"/>
                <a:cs typeface="Times New Roman" pitchFamily="18" charset="0"/>
              </a:rPr>
              <a:t>XXI </a:t>
            </a:r>
            <a:r>
              <a:rPr lang="ru-RU" sz="1600" dirty="0">
                <a:latin typeface="Beresta"/>
                <a:cs typeface="Times New Roman" pitchFamily="18" charset="0"/>
              </a:rPr>
              <a:t>век,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2012. </a:t>
            </a:r>
            <a:r>
              <a:rPr lang="ru-RU" sz="1600" dirty="0">
                <a:latin typeface="Beresta"/>
                <a:cs typeface="Times New Roman" pitchFamily="18" charset="0"/>
              </a:rPr>
              <a:t>-  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ч.2, 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с.18-19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, №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11-13</a:t>
            </a:r>
          </a:p>
          <a:p>
            <a:pPr marL="457200" lvl="0" indent="-457200">
              <a:buFontTx/>
              <a:buAutoNum type="arabicPeriod"/>
              <a:defRPr/>
            </a:pPr>
            <a:r>
              <a:rPr lang="ru-RU" sz="1600" dirty="0" smtClean="0">
                <a:latin typeface="Beresta"/>
                <a:ea typeface="Times New Roman"/>
                <a:cs typeface="Times New Roman"/>
              </a:rPr>
              <a:t> </a:t>
            </a:r>
            <a:r>
              <a:rPr lang="ru-RU" sz="1600" dirty="0" err="1" smtClean="0">
                <a:latin typeface="Beresta"/>
                <a:ea typeface="Times New Roman"/>
                <a:cs typeface="Times New Roman"/>
              </a:rPr>
              <a:t>Поглазова</a:t>
            </a:r>
            <a:r>
              <a:rPr lang="ru-RU" sz="1600" dirty="0" smtClean="0">
                <a:latin typeface="Beresta"/>
                <a:ea typeface="Times New Roman"/>
                <a:cs typeface="Times New Roman"/>
              </a:rPr>
              <a:t> О.Т., Миронова М.В. Окружающий мир: методические рекомендации </a:t>
            </a:r>
            <a:r>
              <a:rPr lang="ru-RU" sz="1600" dirty="0">
                <a:latin typeface="Beresta"/>
                <a:ea typeface="Times New Roman"/>
                <a:cs typeface="Times New Roman"/>
              </a:rPr>
              <a:t>к учебнику для 1 класса </a:t>
            </a:r>
            <a:r>
              <a:rPr lang="ru-RU" sz="1600" dirty="0">
                <a:latin typeface="Beresta"/>
                <a:cs typeface="Times New Roman" pitchFamily="18" charset="0"/>
              </a:rPr>
              <a:t>общеобразовательных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учреждений. - Смоленск</a:t>
            </a:r>
            <a:r>
              <a:rPr lang="ru-RU" sz="1600" dirty="0">
                <a:latin typeface="Beresta"/>
                <a:cs typeface="Times New Roman" pitchFamily="18" charset="0"/>
              </a:rPr>
              <a:t>: Ассоциация </a:t>
            </a:r>
            <a:r>
              <a:rPr lang="en-US" sz="1600" dirty="0">
                <a:latin typeface="Beresta"/>
                <a:cs typeface="Times New Roman" pitchFamily="18" charset="0"/>
              </a:rPr>
              <a:t>XXI </a:t>
            </a:r>
            <a:r>
              <a:rPr lang="ru-RU" sz="1600" dirty="0">
                <a:latin typeface="Beresta"/>
                <a:cs typeface="Times New Roman" pitchFamily="18" charset="0"/>
              </a:rPr>
              <a:t>век, </a:t>
            </a:r>
            <a:r>
              <a:rPr lang="ru-RU" sz="1600" dirty="0" smtClean="0">
                <a:latin typeface="Beresta"/>
                <a:cs typeface="Times New Roman" pitchFamily="18" charset="0"/>
              </a:rPr>
              <a:t>2012</a:t>
            </a:r>
          </a:p>
          <a:p>
            <a:pPr marL="457200" lvl="0" indent="-457200">
              <a:buFontTx/>
              <a:buAutoNum type="arabicPeriod"/>
              <a:defRPr/>
            </a:pPr>
            <a:r>
              <a:rPr lang="ru-RU" sz="1600" dirty="0" smtClean="0">
                <a:latin typeface="Beresta"/>
                <a:ea typeface="Times New Roman"/>
                <a:cs typeface="Times New Roman"/>
              </a:rPr>
              <a:t>Развитие исследовательских умений младших школьников./ Под редакцией Н.Б. Шумаковой.- М: Просвещение, 2011. Серия «Работаем по новым стандартам»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2"/>
              </a:rPr>
              <a:t>http://</a:t>
            </a:r>
            <a:r>
              <a:rPr lang="en-US" sz="1600" dirty="0" smtClean="0">
                <a:latin typeface="Franklin Gothic Book"/>
                <a:hlinkClick r:id="rId2"/>
              </a:rPr>
              <a:t>nasfoto.narod.ru/images/strekozy/Gallery1.html</a:t>
            </a:r>
            <a:endParaRPr lang="ru-RU" sz="1600" dirty="0" smtClean="0">
              <a:latin typeface="Franklin Gothic Book"/>
            </a:endParaRPr>
          </a:p>
          <a:p>
            <a:pPr marL="457200" lvl="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3"/>
              </a:rPr>
              <a:t>http://</a:t>
            </a:r>
            <a:r>
              <a:rPr lang="en-US" sz="1600" dirty="0" smtClean="0">
                <a:latin typeface="Franklin Gothic Book"/>
                <a:hlinkClick r:id="rId3"/>
              </a:rPr>
              <a:t>www.fg-a.com/animals3.shtml</a:t>
            </a:r>
            <a:endParaRPr lang="ru-RU" sz="1600" dirty="0" smtClean="0">
              <a:latin typeface="Franklin Gothic Book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4"/>
              </a:rPr>
              <a:t>http://</a:t>
            </a:r>
            <a:r>
              <a:rPr lang="en-US" sz="1600" dirty="0" smtClean="0">
                <a:latin typeface="Franklin Gothic Book"/>
                <a:hlinkClick r:id="rId4"/>
              </a:rPr>
              <a:t>nacekomie.ru/forum/viewtopic.php?f=3&amp;t=152&amp;start=40</a:t>
            </a:r>
            <a:endParaRPr lang="ru-RU" sz="1600" dirty="0" smtClean="0">
              <a:latin typeface="Franklin Gothic Book"/>
            </a:endParaRPr>
          </a:p>
          <a:p>
            <a:pPr marL="457200" lvl="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5"/>
              </a:rPr>
              <a:t>http://</a:t>
            </a:r>
            <a:r>
              <a:rPr lang="en-US" sz="1600" dirty="0" smtClean="0">
                <a:latin typeface="Franklin Gothic Book"/>
                <a:hlinkClick r:id="rId5"/>
              </a:rPr>
              <a:t>animo2.ucoz.ru/photo/animacii_malogo_razmera/animacii_zhivotnykh/1-2-0-0-2</a:t>
            </a:r>
            <a:endParaRPr lang="ru-RU" sz="1600" dirty="0" smtClean="0">
              <a:latin typeface="Franklin Gothic Book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6"/>
              </a:rPr>
              <a:t>http://</a:t>
            </a:r>
            <a:r>
              <a:rPr lang="en-US" sz="1600" dirty="0" smtClean="0">
                <a:latin typeface="Franklin Gothic Book"/>
                <a:hlinkClick r:id="rId6"/>
              </a:rPr>
              <a:t>animo2.ucoz.ru/photo/specialnye_kategorii/2_deo/animacija_komar/108-0-10752</a:t>
            </a:r>
            <a:endParaRPr lang="ru-RU" sz="1600" dirty="0" smtClean="0">
              <a:latin typeface="Franklin Gothic Book"/>
            </a:endParaRPr>
          </a:p>
          <a:p>
            <a:pPr marL="457200" lvl="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7"/>
              </a:rPr>
              <a:t>http://www.proshkolu.ru/user/Liga66/file/2729817</a:t>
            </a:r>
            <a:r>
              <a:rPr lang="en-US" sz="1600" dirty="0" smtClean="0">
                <a:latin typeface="Franklin Gothic Book"/>
                <a:hlinkClick r:id="rId7"/>
              </a:rPr>
              <a:t>/</a:t>
            </a:r>
            <a:endParaRPr lang="ru-RU" sz="1600" dirty="0" smtClean="0">
              <a:latin typeface="Franklin Gothic Book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8"/>
              </a:rPr>
              <a:t>http://</a:t>
            </a:r>
            <a:r>
              <a:rPr lang="en-US" sz="1600" dirty="0" smtClean="0">
                <a:latin typeface="Franklin Gothic Book"/>
                <a:hlinkClick r:id="rId8"/>
              </a:rPr>
              <a:t>animo2.ucoz.ru/photo/animacii_malogo_razmera/sklad_animacij/animacija_osa/14-0-8177</a:t>
            </a:r>
            <a:endParaRPr lang="ru-RU" sz="1600" dirty="0" smtClean="0">
              <a:latin typeface="Franklin Gothic Book"/>
            </a:endParaRPr>
          </a:p>
          <a:p>
            <a:pPr marL="457200" lvl="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9"/>
              </a:rPr>
              <a:t>http://</a:t>
            </a:r>
            <a:r>
              <a:rPr lang="en-US" sz="1600" dirty="0" smtClean="0">
                <a:latin typeface="Franklin Gothic Book"/>
                <a:hlinkClick r:id="rId9"/>
              </a:rPr>
              <a:t>raskrashkirus.ru/babochki-animatsiya.html</a:t>
            </a:r>
            <a:endParaRPr lang="ru-RU" sz="1600" dirty="0" smtClean="0">
              <a:latin typeface="Franklin Gothic Book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1600" dirty="0">
                <a:latin typeface="Franklin Gothic Book"/>
                <a:hlinkClick r:id="rId10"/>
              </a:rPr>
              <a:t>http://photobunker.ru/pauki-foto.html</a:t>
            </a:r>
            <a:endParaRPr lang="ru-RU" sz="1600" dirty="0">
              <a:latin typeface="Franklin Gothic Book"/>
            </a:endParaRPr>
          </a:p>
          <a:p>
            <a:pPr lvl="0">
              <a:defRPr/>
            </a:pPr>
            <a:endParaRPr lang="ru-RU" dirty="0" smtClean="0">
              <a:latin typeface="Beresta"/>
              <a:ea typeface="Times New Roman"/>
              <a:cs typeface="Times New Roman"/>
            </a:endParaRPr>
          </a:p>
          <a:p>
            <a:pPr marL="457200" lvl="0" indent="-457200">
              <a:buFontTx/>
              <a:buAutoNum type="arabicPeriod"/>
              <a:defRPr/>
            </a:pPr>
            <a:endParaRPr lang="ru-RU" dirty="0" smtClean="0">
              <a:latin typeface="Beresta"/>
              <a:ea typeface="Times New Roman"/>
              <a:cs typeface="Times New Roman"/>
            </a:endParaRPr>
          </a:p>
          <a:p>
            <a:pPr marL="457200" lvl="0" indent="-457200">
              <a:buFontTx/>
              <a:buAutoNum type="arabicPeriod"/>
              <a:defRPr/>
            </a:pPr>
            <a:endParaRPr lang="ru-RU" dirty="0" smtClean="0">
              <a:latin typeface="Beresta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Beresta"/>
                <a:ea typeface="Times New Roman"/>
                <a:cs typeface="AKLPB P+ Newton C San Pin"/>
              </a:rPr>
              <a:t> </a:t>
            </a:r>
            <a:endParaRPr lang="ru-RU" dirty="0">
              <a:latin typeface="Beresta"/>
              <a:ea typeface="Times New Roman"/>
              <a:cs typeface="Times New Roman"/>
            </a:endParaRPr>
          </a:p>
          <a:p>
            <a:pPr marL="457200" indent="-457200">
              <a:defRPr/>
            </a:pPr>
            <a:endParaRPr lang="ru-RU" dirty="0" smtClean="0">
              <a:solidFill>
                <a:srgbClr val="0070C0"/>
              </a:solidFill>
              <a:latin typeface="Beresta"/>
              <a:cs typeface="Times New Roman" pitchFamily="18" charset="0"/>
            </a:endParaRPr>
          </a:p>
          <a:p>
            <a:pPr>
              <a:defRPr/>
            </a:pPr>
            <a:endParaRPr lang="ru-RU" dirty="0" smtClean="0">
              <a:solidFill>
                <a:srgbClr val="000000"/>
              </a:solidFill>
              <a:latin typeface="Beresta"/>
            </a:endParaRPr>
          </a:p>
          <a:p>
            <a:pPr>
              <a:defRPr/>
            </a:pPr>
            <a:endParaRPr lang="ru-RU" dirty="0">
              <a:solidFill>
                <a:srgbClr val="000000"/>
              </a:solidFill>
              <a:latin typeface="Berest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45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100"/>
                            </p:stCondLst>
                            <p:childTnLst>
                              <p:par>
                                <p:cTn id="1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100"/>
                            </p:stCondLst>
                            <p:childTnLst>
                              <p:par>
                                <p:cTn id="2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400"/>
                            </p:stCondLst>
                            <p:childTnLst>
                              <p:par>
                                <p:cTn id="2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100"/>
                            </p:stCondLst>
                            <p:childTnLst>
                              <p:par>
                                <p:cTn id="3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3300"/>
                            </p:stCondLst>
                            <p:childTnLst>
                              <p:par>
                                <p:cTn id="3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600"/>
                            </p:stCondLst>
                            <p:childTnLst>
                              <p:par>
                                <p:cTn id="4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4300"/>
                            </p:stCondLst>
                            <p:childTnLst>
                              <p:par>
                                <p:cTn id="5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300"/>
                            </p:stCondLst>
                            <p:childTnLst>
                              <p:par>
                                <p:cTn id="5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400"/>
                            </p:stCondLst>
                            <p:childTnLst>
                              <p:par>
                                <p:cTn id="6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8200"/>
                            </p:stCondLst>
                            <p:childTnLst>
                              <p:par>
                                <p:cTn id="6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8100"/>
                            </p:stCondLst>
                            <p:childTnLst>
                              <p:par>
                                <p:cTn id="7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3800"/>
                            </p:stCondLst>
                            <p:childTnLst>
                              <p:par>
                                <p:cTn id="8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8400"/>
                            </p:stCondLst>
                            <p:childTnLst>
                              <p:par>
                                <p:cTn id="8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52" y="4417262"/>
            <a:ext cx="1858963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420" y="3452225"/>
            <a:ext cx="2213040" cy="176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малый лебедь 4.jpg"/>
          <p:cNvPicPr>
            <a:picLocks noChangeAspect="1"/>
          </p:cNvPicPr>
          <p:nvPr/>
        </p:nvPicPr>
        <p:blipFill>
          <a:blip r:embed="rId4" cstate="print"/>
          <a:srcRect t="12500" b="9375"/>
          <a:stretch>
            <a:fillRect/>
          </a:stretch>
        </p:blipFill>
        <p:spPr>
          <a:xfrm>
            <a:off x="6657420" y="896454"/>
            <a:ext cx="1851673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3" descr="амурский тиг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834974" y="4417262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692696"/>
            <a:ext cx="2146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52" y="2499829"/>
            <a:ext cx="1728192" cy="159583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288" y="2720178"/>
            <a:ext cx="1929396" cy="158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2557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14290"/>
            <a:ext cx="48563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Животные  - это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48555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звери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амурский тиг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315930"/>
            <a:ext cx="1656184" cy="1242138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  <p:pic>
        <p:nvPicPr>
          <p:cNvPr id="6" name="Рисунок 5" descr="медведь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9032" y="5316595"/>
            <a:ext cx="1662728" cy="124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малый лебедь 4.jpg"/>
          <p:cNvPicPr>
            <a:picLocks noChangeAspect="1"/>
          </p:cNvPicPr>
          <p:nvPr/>
        </p:nvPicPr>
        <p:blipFill>
          <a:blip r:embed="rId5" cstate="print"/>
          <a:srcRect t="12500" b="9375"/>
          <a:stretch>
            <a:fillRect/>
          </a:stretch>
        </p:blipFill>
        <p:spPr>
          <a:xfrm>
            <a:off x="4035516" y="2238791"/>
            <a:ext cx="1452245" cy="151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дятел3.jpg"/>
          <p:cNvPicPr>
            <a:picLocks noChangeAspect="1"/>
          </p:cNvPicPr>
          <p:nvPr/>
        </p:nvPicPr>
        <p:blipFill>
          <a:blip r:embed="rId6" cstate="print"/>
          <a:srcRect l="22000"/>
          <a:stretch>
            <a:fillRect/>
          </a:stretch>
        </p:blipFill>
        <p:spPr>
          <a:xfrm>
            <a:off x="4066120" y="3838834"/>
            <a:ext cx="1485961" cy="1428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сова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18657" y="5345732"/>
            <a:ext cx="1485961" cy="1188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3764985" y="1485555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птицы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38" y="3851766"/>
            <a:ext cx="1359979" cy="125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56856"/>
            <a:ext cx="19319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292512" y="1790875"/>
            <a:ext cx="8114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  <a:latin typeface="Beresta"/>
              </a:rPr>
              <a:t>?</a:t>
            </a:r>
            <a:endParaRPr lang="ru-RU" sz="8000" b="1" i="1" dirty="0">
              <a:solidFill>
                <a:srgbClr val="FF0000"/>
              </a:solidFill>
              <a:latin typeface="Berest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54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blo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0691"/>
            <a:ext cx="2808312" cy="21483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480x320_aD05wpxIM45ps3L74m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583" y="4351523"/>
            <a:ext cx="2830041" cy="18866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65660"/>
            <a:ext cx="2892826" cy="217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092" y="1598177"/>
            <a:ext cx="2470001" cy="202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02" y="1771858"/>
            <a:ext cx="19319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5817" y="404664"/>
            <a:ext cx="41044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rgbClr val="FF0000"/>
                </a:solidFill>
                <a:latin typeface="Beresta"/>
              </a:rPr>
              <a:t>Насекомые</a:t>
            </a:r>
            <a:endParaRPr lang="ru-RU" sz="4400" b="1" dirty="0">
              <a:solidFill>
                <a:srgbClr val="FF0000"/>
              </a:solidFill>
              <a:latin typeface="Berest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0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86129"/>
            <a:ext cx="5904656" cy="49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1779587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1709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Users\Андрей\Desktop\открытый урок\картинки\жу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14313"/>
            <a:ext cx="4810125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Стрелка влево 4"/>
          <p:cNvSpPr>
            <a:spLocks noChangeArrowheads="1"/>
          </p:cNvSpPr>
          <p:nvPr/>
        </p:nvSpPr>
        <p:spPr bwMode="auto">
          <a:xfrm>
            <a:off x="5072063" y="2214563"/>
            <a:ext cx="2000250" cy="142875"/>
          </a:xfrm>
          <a:prstGeom prst="leftArrow">
            <a:avLst>
              <a:gd name="adj1" fmla="val 50000"/>
              <a:gd name="adj2" fmla="val 49972"/>
            </a:avLst>
          </a:prstGeom>
          <a:solidFill>
            <a:srgbClr val="FF00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148" name="Стрелка влево 5"/>
          <p:cNvSpPr>
            <a:spLocks noChangeArrowheads="1"/>
          </p:cNvSpPr>
          <p:nvPr/>
        </p:nvSpPr>
        <p:spPr bwMode="auto">
          <a:xfrm>
            <a:off x="5357813" y="2857500"/>
            <a:ext cx="1785937" cy="14287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149" name="Стрелка влево 6"/>
          <p:cNvSpPr>
            <a:spLocks noChangeArrowheads="1"/>
          </p:cNvSpPr>
          <p:nvPr/>
        </p:nvSpPr>
        <p:spPr bwMode="auto">
          <a:xfrm>
            <a:off x="5357813" y="3786188"/>
            <a:ext cx="1785937" cy="14287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150" name="Стрелка вправо 7"/>
          <p:cNvSpPr>
            <a:spLocks noChangeArrowheads="1"/>
          </p:cNvSpPr>
          <p:nvPr/>
        </p:nvSpPr>
        <p:spPr bwMode="auto">
          <a:xfrm>
            <a:off x="1285875" y="1071563"/>
            <a:ext cx="3429000" cy="14287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151" name="Стрелка вправо 8"/>
          <p:cNvSpPr>
            <a:spLocks noChangeArrowheads="1"/>
          </p:cNvSpPr>
          <p:nvPr/>
        </p:nvSpPr>
        <p:spPr bwMode="auto">
          <a:xfrm>
            <a:off x="1214438" y="3143250"/>
            <a:ext cx="1643062" cy="142875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FF00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152" name="TextBox 9"/>
          <p:cNvSpPr txBox="1">
            <a:spLocks noChangeArrowheads="1"/>
          </p:cNvSpPr>
          <p:nvPr/>
        </p:nvSpPr>
        <p:spPr bwMode="auto">
          <a:xfrm>
            <a:off x="7143750" y="2071688"/>
            <a:ext cx="171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ГОЛОВА</a:t>
            </a:r>
          </a:p>
        </p:txBody>
      </p:sp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7143750" y="3714750"/>
            <a:ext cx="178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БРЮШКО</a:t>
            </a:r>
          </a:p>
        </p:txBody>
      </p:sp>
      <p:sp>
        <p:nvSpPr>
          <p:cNvPr id="6154" name="TextBox 11"/>
          <p:cNvSpPr txBox="1">
            <a:spLocks noChangeArrowheads="1"/>
          </p:cNvSpPr>
          <p:nvPr/>
        </p:nvSpPr>
        <p:spPr bwMode="auto">
          <a:xfrm>
            <a:off x="7143750" y="2786063"/>
            <a:ext cx="1857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ГРУДЬ</a:t>
            </a:r>
          </a:p>
        </p:txBody>
      </p:sp>
      <p:sp>
        <p:nvSpPr>
          <p:cNvPr id="6155" name="TextBox 12"/>
          <p:cNvSpPr txBox="1">
            <a:spLocks noChangeArrowheads="1"/>
          </p:cNvSpPr>
          <p:nvPr/>
        </p:nvSpPr>
        <p:spPr bwMode="auto">
          <a:xfrm>
            <a:off x="0" y="92868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УСИКИ</a:t>
            </a:r>
          </a:p>
        </p:txBody>
      </p:sp>
      <p:sp>
        <p:nvSpPr>
          <p:cNvPr id="6156" name="TextBox 13"/>
          <p:cNvSpPr txBox="1">
            <a:spLocks noChangeArrowheads="1"/>
          </p:cNvSpPr>
          <p:nvPr/>
        </p:nvSpPr>
        <p:spPr bwMode="auto">
          <a:xfrm>
            <a:off x="214313" y="300037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6 НОГ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/>
      <p:bldP spid="6153" grpId="0"/>
      <p:bldP spid="6154" grpId="0"/>
      <p:bldP spid="6155" grpId="0"/>
      <p:bldP spid="61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7115175" cy="1225550"/>
          </a:xfrm>
        </p:spPr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0"/>
            <a:ext cx="794358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  Кто  насекомое?</a:t>
            </a:r>
          </a:p>
        </p:txBody>
      </p:sp>
      <p:pic>
        <p:nvPicPr>
          <p:cNvPr id="6146" name="Picture 2" descr="C:\Documents and Settings\User\Мои документы\Елена\Картинки окр мир\р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142983"/>
            <a:ext cx="3214710" cy="367548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8" name="Picture 4" descr="C:\Documents and Settings\User\Мои документы\Елена\Картинки для презентации\многоножк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143000"/>
            <a:ext cx="33575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Documents and Settings\User\Мои документы\Елена\Картинки для презентации\паук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500438"/>
            <a:ext cx="22145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571868" y="4071942"/>
            <a:ext cx="214314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6392" name="Picture 3" descr="D:\ТАША\картинки\бабочки , насекомые\Новая папка\кузнечик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0500" y="4000500"/>
            <a:ext cx="38735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14313" y="2357438"/>
            <a:ext cx="8715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FF0000"/>
                </a:solidFill>
              </a:rPr>
              <a:t>Чем питаются насекомые?</a:t>
            </a: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5857875" y="1285875"/>
            <a:ext cx="2928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КРОВЬ </a:t>
            </a: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214313" y="1357313"/>
            <a:ext cx="4714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МЕЛКАЯ ЖИВНОСТЬ</a:t>
            </a:r>
          </a:p>
        </p:txBody>
      </p:sp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285750" y="4643438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РАСТЕНИЯ</a:t>
            </a:r>
          </a:p>
        </p:txBody>
      </p:sp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3929063" y="5214938"/>
            <a:ext cx="4929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ЦВЕТОЧНЫЙ НЕКТАР</a:t>
            </a:r>
          </a:p>
        </p:txBody>
      </p:sp>
      <p:cxnSp>
        <p:nvCxnSpPr>
          <p:cNvPr id="8199" name="Прямая со стрелкой 9"/>
          <p:cNvCxnSpPr>
            <a:cxnSpLocks noChangeShapeType="1"/>
          </p:cNvCxnSpPr>
          <p:nvPr/>
        </p:nvCxnSpPr>
        <p:spPr bwMode="auto">
          <a:xfrm rot="16200000" flipV="1">
            <a:off x="2857500" y="2071688"/>
            <a:ext cx="714375" cy="28575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8200" name="Прямая со стрелкой 11"/>
          <p:cNvCxnSpPr>
            <a:cxnSpLocks noChangeShapeType="1"/>
          </p:cNvCxnSpPr>
          <p:nvPr/>
        </p:nvCxnSpPr>
        <p:spPr bwMode="auto">
          <a:xfrm rot="5400000" flipH="1" flipV="1">
            <a:off x="5893594" y="1893094"/>
            <a:ext cx="714375" cy="642937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8201" name="Прямая со стрелкой 13"/>
          <p:cNvCxnSpPr>
            <a:cxnSpLocks noChangeShapeType="1"/>
            <a:endCxn id="8197" idx="0"/>
          </p:cNvCxnSpPr>
          <p:nvPr/>
        </p:nvCxnSpPr>
        <p:spPr bwMode="auto">
          <a:xfrm rot="10800000" flipV="1">
            <a:off x="1857375" y="4071938"/>
            <a:ext cx="1071563" cy="57150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8202" name="Прямая со стрелкой 15"/>
          <p:cNvCxnSpPr>
            <a:cxnSpLocks noChangeShapeType="1"/>
          </p:cNvCxnSpPr>
          <p:nvPr/>
        </p:nvCxnSpPr>
        <p:spPr bwMode="auto">
          <a:xfrm rot="16200000" flipH="1">
            <a:off x="5715000" y="4071938"/>
            <a:ext cx="1143000" cy="85725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8197" grpId="0"/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Users\Андрей\Desktop\челюст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28688"/>
            <a:ext cx="6964363" cy="57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42875" y="214313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ЧЕЛЮСТИ КУЗНЕЧИКА ДЕЙСТВУЮТ КАК КУСАЧКИ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theme/theme1.xml><?xml version="1.0" encoding="utf-8"?>
<a:theme xmlns:a="http://schemas.openxmlformats.org/drawingml/2006/main" name="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218</Words>
  <Application>Microsoft Office PowerPoint</Application>
  <PresentationFormat>Экран (4:3)</PresentationFormat>
  <Paragraphs>50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экология</vt:lpstr>
      <vt:lpstr>1_экология</vt:lpstr>
      <vt:lpstr>Муниципальное общеобразовательное бюджетное учреждение Краснохолмская   Средняя общеобразовательная школа № 3</vt:lpstr>
      <vt:lpstr>Слайд 2</vt:lpstr>
      <vt:lpstr>Слайд 3</vt:lpstr>
      <vt:lpstr>Слайд 4</vt:lpstr>
      <vt:lpstr>Слайд 5</vt:lpstr>
      <vt:lpstr>Слайд 6</vt:lpstr>
      <vt:lpstr>  </vt:lpstr>
      <vt:lpstr>Слайд 8</vt:lpstr>
      <vt:lpstr>Слайд 9</vt:lpstr>
      <vt:lpstr>Слайд 10</vt:lpstr>
      <vt:lpstr>Слайд 11</vt:lpstr>
      <vt:lpstr>Справочная литература о насекомых </vt:lpstr>
      <vt:lpstr>Слайд 13</vt:lpstr>
      <vt:lpstr>Слайд 14</vt:lpstr>
      <vt:lpstr>Спасибо за урок!</vt:lpstr>
      <vt:lpstr>РЕСУРСЫ: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ДОМАШНИЕ ЖИВОТНЫЕ</dc:title>
  <dc:creator>пользователь</dc:creator>
  <cp:lastModifiedBy>й</cp:lastModifiedBy>
  <cp:revision>35</cp:revision>
  <dcterms:created xsi:type="dcterms:W3CDTF">2013-03-28T03:06:33Z</dcterms:created>
  <dcterms:modified xsi:type="dcterms:W3CDTF">2015-11-27T16:29:34Z</dcterms:modified>
</cp:coreProperties>
</file>