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6" r:id="rId2"/>
    <p:sldId id="301" r:id="rId3"/>
    <p:sldId id="302" r:id="rId4"/>
    <p:sldId id="300" r:id="rId5"/>
    <p:sldId id="259" r:id="rId6"/>
    <p:sldId id="269" r:id="rId7"/>
    <p:sldId id="270" r:id="rId8"/>
    <p:sldId id="285" r:id="rId9"/>
    <p:sldId id="286" r:id="rId10"/>
    <p:sldId id="262" r:id="rId11"/>
    <p:sldId id="299" r:id="rId12"/>
    <p:sldId id="263" r:id="rId13"/>
    <p:sldId id="264" r:id="rId14"/>
    <p:sldId id="265" r:id="rId15"/>
    <p:sldId id="307" r:id="rId16"/>
    <p:sldId id="309" r:id="rId17"/>
    <p:sldId id="308" r:id="rId18"/>
    <p:sldId id="287" r:id="rId19"/>
    <p:sldId id="305" r:id="rId20"/>
    <p:sldId id="272" r:id="rId21"/>
    <p:sldId id="275" r:id="rId22"/>
    <p:sldId id="276" r:id="rId23"/>
    <p:sldId id="284" r:id="rId24"/>
    <p:sldId id="278" r:id="rId25"/>
    <p:sldId id="279" r:id="rId26"/>
    <p:sldId id="280" r:id="rId27"/>
    <p:sldId id="281" r:id="rId28"/>
    <p:sldId id="311" r:id="rId29"/>
    <p:sldId id="273" r:id="rId30"/>
    <p:sldId id="303" r:id="rId31"/>
    <p:sldId id="304" r:id="rId32"/>
    <p:sldId id="274" r:id="rId33"/>
    <p:sldId id="310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4" autoAdjust="0"/>
    <p:restoredTop sz="94614" autoAdjust="0"/>
  </p:normalViewPr>
  <p:slideViewPr>
    <p:cSldViewPr>
      <p:cViewPr>
        <p:scale>
          <a:sx n="66" d="100"/>
          <a:sy n="66" d="100"/>
        </p:scale>
        <p:origin x="-948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28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267A8-7BC3-4A29-A8A7-6EF67E996257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C0CBC6-4FB1-4520-BBCD-4A8094759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B6F0057-ADE5-4578-9038-8ADFF513F0B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>
                <a:latin typeface="Arial" charset="0"/>
              </a:rPr>
              <a:t>Проявление атмосферного давления в природе – действие разнообразных присосок.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>
                <a:latin typeface="Arial" charset="0"/>
              </a:rPr>
              <a:t>Работа органов дыхания.</a:t>
            </a:r>
          </a:p>
          <a:p>
            <a:pPr eaLnBrk="1" hangingPunct="1">
              <a:spcBef>
                <a:spcPct val="0"/>
              </a:spcBef>
            </a:pPr>
            <a:r>
              <a:rPr lang="ru-RU" smtClean="0">
                <a:latin typeface="Arial" charset="0"/>
              </a:rPr>
              <a:t>За счет мышечного усилия мы увеличиваем объем грудной клетки, при этом давление воздуха внутри легких уменьшается. Далее атмосферное давление "вталкивает" в легкие порцию воздуха. При выдыхании происходит обратное явление.</a:t>
            </a:r>
          </a:p>
          <a:p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700" b="1" smtClean="0"/>
              <a:t>Механизм употребления жидкости</a:t>
            </a:r>
            <a:endParaRPr lang="ru-RU" smtClean="0">
              <a:latin typeface="Arial" charset="0"/>
            </a:endParaRPr>
          </a:p>
          <a:p>
            <a:pPr eaLnBrk="1" hangingPunct="1"/>
            <a:r>
              <a:rPr lang="ru-RU" smtClean="0"/>
              <a:t>Втягивание ртом жидкости вызывает расширение грудной клетки и разрежение воздуха как в легких, так и во рту. Повышенное по сравнению с внутренним наружное атмосферное давление "вгоняет" туда часть жидкости. Так организм человека использует атмосферное давление</a:t>
            </a:r>
          </a:p>
          <a:p>
            <a:pPr eaLnBrk="1" hangingPunct="1"/>
            <a:endParaRPr lang="ru-RU" smtClean="0"/>
          </a:p>
          <a:p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>
                <a:latin typeface="Arial" charset="0"/>
              </a:rPr>
              <a:t>Воздействие атмосферного давления на человека.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z="800" b="1" smtClean="0">
                <a:solidFill>
                  <a:srgbClr val="FF0F0F"/>
                </a:solidFill>
              </a:rPr>
              <a:t>Влияние атмосферного давления на организм человека</a:t>
            </a:r>
            <a:endParaRPr lang="ru-RU" sz="800" b="1" smtClean="0">
              <a:solidFill>
                <a:srgbClr val="FF0F0F"/>
              </a:solidFill>
              <a:latin typeface="Arial" charset="0"/>
            </a:endParaRPr>
          </a:p>
          <a:p>
            <a:pPr algn="ctr" eaLnBrk="1" hangingPunct="1"/>
            <a:r>
              <a:rPr lang="ru-RU" smtClean="0">
                <a:solidFill>
                  <a:srgbClr val="FF0F0F"/>
                </a:solidFill>
              </a:rPr>
              <a:t>На среднего по размерам человека со стороны атмосферного давления действует сила давления около 1,5*10</a:t>
            </a:r>
            <a:r>
              <a:rPr lang="ru-RU" baseline="30000" smtClean="0">
                <a:solidFill>
                  <a:srgbClr val="FF0F0F"/>
                </a:solidFill>
              </a:rPr>
              <a:t>5</a:t>
            </a:r>
            <a:r>
              <a:rPr lang="ru-RU" smtClean="0">
                <a:solidFill>
                  <a:srgbClr val="FF0F0F"/>
                </a:solidFill>
              </a:rPr>
              <a:t>Н. Но мы справляемся с такой нагрузкой, т.к. внешнее атмосферное давление уравновешивается давлением жидкости внутри нашего организма.</a:t>
            </a:r>
          </a:p>
          <a:p>
            <a:endParaRPr lang="ru-RU" sz="800" b="1" smtClean="0">
              <a:solidFill>
                <a:srgbClr val="FF0F0F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8318-80E8-46DC-A965-0EB4D987F2ED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213A2-0210-4254-B2C4-B4E6FAB0E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8318-80E8-46DC-A965-0EB4D987F2ED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213A2-0210-4254-B2C4-B4E6FAB0E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8318-80E8-46DC-A965-0EB4D987F2ED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213A2-0210-4254-B2C4-B4E6FAB0E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B13DD62-DA0B-404A-9DB2-A37927B5D9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mb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8318-80E8-46DC-A965-0EB4D987F2ED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213A2-0210-4254-B2C4-B4E6FAB0E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8318-80E8-46DC-A965-0EB4D987F2ED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213A2-0210-4254-B2C4-B4E6FAB0E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8318-80E8-46DC-A965-0EB4D987F2ED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213A2-0210-4254-B2C4-B4E6FAB0E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8318-80E8-46DC-A965-0EB4D987F2ED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213A2-0210-4254-B2C4-B4E6FAB0E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8318-80E8-46DC-A965-0EB4D987F2ED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213A2-0210-4254-B2C4-B4E6FAB0E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8318-80E8-46DC-A965-0EB4D987F2ED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213A2-0210-4254-B2C4-B4E6FAB0E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8318-80E8-46DC-A965-0EB4D987F2ED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213A2-0210-4254-B2C4-B4E6FAB0E1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8318-80E8-46DC-A965-0EB4D987F2ED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52213A2-0210-4254-B2C4-B4E6FAB0E1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5528318-80E8-46DC-A965-0EB4D987F2ED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2213A2-0210-4254-B2C4-B4E6FAB0E17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://class-fizika.narod.ru/7_class/7_davlprib/1altim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http://class-fizika.narod.ru/7_class/7_davlprib/2altim.jpg" TargetMode="Externa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http://class-fizika.narod.ru/7_class/7_davlprib/3barograf.jp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uristka.ru/altai/info.php?ob=368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saransk-online.info/images/00072.jpg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http://festival.1september.ru/articles/418341/img8.gif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class-fizika.narod.ru/7_class/7_davlprib/bar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festival.1september.ru/articles/418341/img6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12910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Барометр-анероид. Измерение атмосферного давления на различных высотах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72" name="Rectangle 8"/>
          <p:cNvSpPr>
            <a:spLocks noChangeArrowheads="1"/>
          </p:cNvSpPr>
          <p:nvPr/>
        </p:nvSpPr>
        <p:spPr bwMode="auto">
          <a:xfrm>
            <a:off x="714348" y="142852"/>
            <a:ext cx="8137525" cy="206210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indent="190500" algn="ctr" eaLnBrk="1" hangingPunct="1"/>
            <a:r>
              <a:rPr lang="ru-RU" sz="3200" b="1" dirty="0">
                <a:solidFill>
                  <a:srgbClr val="7030A0"/>
                </a:solidFill>
                <a:latin typeface="Verdana" pitchFamily="34" charset="0"/>
                <a:cs typeface="Times New Roman" pitchFamily="18" charset="0"/>
              </a:rPr>
              <a:t>Барометр может служить для определения высоты полета самолета.</a:t>
            </a:r>
            <a:endParaRPr lang="ru-RU" sz="3200" b="1" dirty="0">
              <a:solidFill>
                <a:srgbClr val="7030A0"/>
              </a:solidFill>
              <a:latin typeface="Tahoma" pitchFamily="34" charset="0"/>
            </a:endParaRPr>
          </a:p>
          <a:p>
            <a:pPr indent="190500"/>
            <a:endParaRPr lang="ru-RU" sz="3200" b="1" dirty="0"/>
          </a:p>
        </p:txBody>
      </p:sp>
      <p:pic>
        <p:nvPicPr>
          <p:cNvPr id="164871" name="Picture 7" descr="http://class-fizika.narod.ru/7_class/7_davlprib/1altim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357158" y="1857364"/>
            <a:ext cx="3527425" cy="2303462"/>
          </a:xfrm>
          <a:prstGeom prst="rect">
            <a:avLst/>
          </a:prstGeom>
          <a:noFill/>
        </p:spPr>
      </p:pic>
      <p:sp>
        <p:nvSpPr>
          <p:cNvPr id="164874" name="Rectangle 10"/>
          <p:cNvSpPr>
            <a:spLocks noChangeArrowheads="1"/>
          </p:cNvSpPr>
          <p:nvPr/>
        </p:nvSpPr>
        <p:spPr bwMode="auto">
          <a:xfrm>
            <a:off x="539750" y="4286256"/>
            <a:ext cx="3960812" cy="267765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indent="190500" algn="ctr" eaLnBrk="1" hangingPunct="1"/>
            <a:r>
              <a:rPr lang="ru-RU" sz="2800" b="1" dirty="0">
                <a:solidFill>
                  <a:srgbClr val="7030A0"/>
                </a:solidFill>
                <a:latin typeface="Verdana" pitchFamily="34" charset="0"/>
                <a:cs typeface="Times New Roman" pitchFamily="18" charset="0"/>
              </a:rPr>
              <a:t>Такой барометр называется </a:t>
            </a:r>
            <a:r>
              <a:rPr lang="ru-RU" sz="2800" b="1" dirty="0">
                <a:solidFill>
                  <a:srgbClr val="C00000"/>
                </a:solidFill>
                <a:latin typeface="Verdana" pitchFamily="34" charset="0"/>
                <a:cs typeface="Times New Roman" pitchFamily="18" charset="0"/>
              </a:rPr>
              <a:t>барометрический высотомер или альтиметр.</a:t>
            </a:r>
            <a:endParaRPr lang="ru-RU" sz="2800" b="1" dirty="0">
              <a:solidFill>
                <a:srgbClr val="C00000"/>
              </a:solidFill>
              <a:latin typeface="Tahoma" pitchFamily="34" charset="0"/>
            </a:endParaRPr>
          </a:p>
          <a:p>
            <a:pPr indent="190500" algn="ctr"/>
            <a:endParaRPr lang="ru-RU" sz="2800" b="1" dirty="0"/>
          </a:p>
        </p:txBody>
      </p:sp>
      <p:pic>
        <p:nvPicPr>
          <p:cNvPr id="164873" name="Picture 9" descr="http://class-fizika.narod.ru/7_class/7_davlprib/2altim.jpg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787900" y="3429000"/>
            <a:ext cx="3887788" cy="3024188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797425"/>
            <a:ext cx="8229600" cy="129857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800" dirty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800" dirty="0"/>
              <a:t>	</a:t>
            </a:r>
            <a:endParaRPr lang="ru-RU" dirty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4000" dirty="0">
                <a:solidFill>
                  <a:srgbClr val="C00000"/>
                </a:solidFill>
              </a:rPr>
              <a:t>Высотомер- прибор для измерения высоты подъема тела.</a:t>
            </a:r>
          </a:p>
        </p:txBody>
      </p:sp>
      <p:pic>
        <p:nvPicPr>
          <p:cNvPr id="224261" name="Picture 5" descr="220px-Aircraft_altime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404813"/>
            <a:ext cx="5834062" cy="4248150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5" name="Rectangle 7"/>
          <p:cNvSpPr>
            <a:spLocks noChangeArrowheads="1"/>
          </p:cNvSpPr>
          <p:nvPr/>
        </p:nvSpPr>
        <p:spPr bwMode="auto">
          <a:xfrm>
            <a:off x="0" y="253365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06854" name="Picture 6" descr="http://class-fizika.narod.ru/7_class/7_davlprib/3barograf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214282" y="285728"/>
            <a:ext cx="5472112" cy="3311525"/>
          </a:xfrm>
          <a:prstGeom prst="rect">
            <a:avLst/>
          </a:prstGeom>
          <a:noFill/>
        </p:spPr>
      </p:pic>
      <p:sp>
        <p:nvSpPr>
          <p:cNvPr id="206856" name="Rectangle 8"/>
          <p:cNvSpPr>
            <a:spLocks noChangeArrowheads="1"/>
          </p:cNvSpPr>
          <p:nvPr/>
        </p:nvSpPr>
        <p:spPr bwMode="auto">
          <a:xfrm>
            <a:off x="2627313" y="3865563"/>
            <a:ext cx="5905500" cy="3046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hangingPunct="1"/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cs typeface="Times New Roman" pitchFamily="18" charset="0"/>
              </a:rPr>
              <a:t>При наблюдении погоды в метеорологии, если необходимо зарегистрировать колебания атмосферного давления в течение некоторого промежутка времени, пользуются самопишущим прибором - барографом.</a:t>
            </a:r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28596" y="500042"/>
            <a:ext cx="8229600" cy="5619750"/>
          </a:xfrm>
        </p:spPr>
        <p:txBody>
          <a:bodyPr/>
          <a:lstStyle/>
          <a:p>
            <a:r>
              <a:rPr lang="ru-RU" sz="4000" dirty="0"/>
              <a:t>Атмосферное давление, равное давлению столба ртути высотой 760 мм при температуре 0</a:t>
            </a:r>
            <a:r>
              <a:rPr lang="en-US" sz="4000" dirty="0">
                <a:cs typeface="Tahoma" pitchFamily="34" charset="0"/>
              </a:rPr>
              <a:t>°</a:t>
            </a:r>
            <a:r>
              <a:rPr lang="ru-RU" sz="4000" dirty="0"/>
              <a:t> С, называется </a:t>
            </a:r>
            <a:r>
              <a:rPr lang="ru-RU" sz="4000" dirty="0">
                <a:solidFill>
                  <a:srgbClr val="FF0000"/>
                </a:solidFill>
              </a:rPr>
              <a:t>нормальным атмосферным давлением</a:t>
            </a:r>
            <a:r>
              <a:rPr lang="ru-RU" sz="4000" dirty="0"/>
              <a:t>.</a:t>
            </a:r>
          </a:p>
          <a:p>
            <a:pPr>
              <a:buNone/>
            </a:pPr>
            <a:endParaRPr lang="ru-RU" dirty="0"/>
          </a:p>
          <a:p>
            <a:pPr algn="just"/>
            <a:r>
              <a:rPr lang="ru-RU" sz="4000" dirty="0">
                <a:solidFill>
                  <a:srgbClr val="FF0000"/>
                </a:solidFill>
              </a:rPr>
              <a:t>Нормальное атмосферное давление равно 101300 Па.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28596" y="4429132"/>
            <a:ext cx="8229600" cy="936625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80000"/>
              </a:lnSpc>
            </a:pPr>
            <a:endParaRPr lang="ru-RU" sz="800" dirty="0"/>
          </a:p>
          <a:p>
            <a:pPr>
              <a:lnSpc>
                <a:spcPct val="80000"/>
              </a:lnSpc>
            </a:pPr>
            <a:endParaRPr lang="ru-RU" sz="800" dirty="0"/>
          </a:p>
          <a:p>
            <a:pPr>
              <a:lnSpc>
                <a:spcPct val="80000"/>
              </a:lnSpc>
            </a:pPr>
            <a:endParaRPr lang="ru-RU" sz="800" dirty="0"/>
          </a:p>
          <a:p>
            <a:pPr>
              <a:lnSpc>
                <a:spcPct val="80000"/>
              </a:lnSpc>
            </a:pPr>
            <a:endParaRPr lang="ru-RU" sz="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800" dirty="0"/>
              <a:t>	</a:t>
            </a:r>
            <a:r>
              <a:rPr lang="ru-RU" sz="17600" dirty="0">
                <a:solidFill>
                  <a:srgbClr val="FF0000"/>
                </a:solidFill>
              </a:rPr>
              <a:t>При малых подъемах в среднем на каждые 12 м подъема давление уменьшается на 1 мм </a:t>
            </a:r>
            <a:r>
              <a:rPr lang="ru-RU" sz="17600" dirty="0" err="1">
                <a:solidFill>
                  <a:srgbClr val="FF0000"/>
                </a:solidFill>
              </a:rPr>
              <a:t>рт.ст</a:t>
            </a:r>
            <a:r>
              <a:rPr lang="ru-RU" sz="17600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223237" name="Picture 5" descr="Картинка 66 из 3579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28604"/>
            <a:ext cx="7429552" cy="4071966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49806" y="714356"/>
            <a:ext cx="5494194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Для любителей географии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22" name="Picture 2" descr="C:\Users\Samsung R-519\Downloads\s6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928802"/>
            <a:ext cx="4357718" cy="457203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5" descr="C:\Users\Samsung R-519\Downloads\Altay02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8675" name="Picture 3" descr="C:\Users\Samsung R-519\Downloads\belu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357298"/>
            <a:ext cx="4495800" cy="4286279"/>
          </a:xfrm>
          <a:prstGeom prst="rect">
            <a:avLst/>
          </a:prstGeom>
          <a:noFill/>
        </p:spPr>
      </p:pic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0" y="285728"/>
            <a:ext cx="4495800" cy="678661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Гора Белуха находится в </a:t>
            </a:r>
            <a:r>
              <a:rPr lang="ru-RU" dirty="0" err="1" smtClean="0"/>
              <a:t>Усть-Коксинском</a:t>
            </a:r>
            <a:r>
              <a:rPr lang="ru-RU" dirty="0" smtClean="0"/>
              <a:t> районе Горного Алтая. Она является высшей точкой Катунского хребта и высшей точкой Сибири. У Белухи две вершины, в форме неправильных пирамид — Восточная (4506 м.) и Западная (4435 м.), между которыми находится понижение — «Седло Белухи», высотой 4000 </a:t>
            </a:r>
            <a:r>
              <a:rPr lang="ru-RU" dirty="0" smtClean="0"/>
              <a:t>м. </a:t>
            </a:r>
            <a:r>
              <a:rPr lang="ru-RU" dirty="0" smtClean="0"/>
              <a:t>На территории России, за Уралом, только на Камчатке есть вершина, превышающая Белуху — Ключевская сопка. Но не столько высотой своей притягивает к себе эта гора. Как говорят альпинисты: Белуха не для рекордов, а для души. От нее идет какое-то особое воздействие, которое ощутимо даже на расстоянии от ее подножья. Впервые увидев Белуху, человек наполняется восторгом. В долине же </a:t>
            </a:r>
            <a:r>
              <a:rPr lang="ru-RU" dirty="0" smtClean="0">
                <a:hlinkClick r:id="rId3"/>
              </a:rPr>
              <a:t>озера </a:t>
            </a:r>
            <a:r>
              <a:rPr lang="ru-RU" dirty="0" err="1" smtClean="0">
                <a:hlinkClick r:id="rId3"/>
              </a:rPr>
              <a:t>Аккем</a:t>
            </a:r>
            <a:r>
              <a:rPr lang="ru-RU" dirty="0" smtClean="0"/>
              <a:t>, у подножья Белухи, вообще царит атмосфера открытости и братства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smtClean="0">
                <a:solidFill>
                  <a:schemeClr val="tx1"/>
                </a:solidFill>
                <a:effectLst/>
              </a:rPr>
              <a:t>Связь атмосферного давления с высотой</a:t>
            </a:r>
            <a:br>
              <a:rPr lang="ru-RU" sz="4000" smtClean="0">
                <a:solidFill>
                  <a:schemeClr val="tx1"/>
                </a:solidFill>
                <a:effectLst/>
              </a:rPr>
            </a:br>
            <a:endParaRPr lang="ru-RU" sz="4000" smtClean="0">
              <a:solidFill>
                <a:schemeClr val="tx1"/>
              </a:solidFill>
              <a:effectLst/>
            </a:endParaRPr>
          </a:p>
        </p:txBody>
      </p:sp>
      <p:sp>
        <p:nvSpPr>
          <p:cNvPr id="2355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00034" y="1714488"/>
            <a:ext cx="8229600" cy="438912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Определите высоту горы?</a:t>
            </a:r>
          </a:p>
        </p:txBody>
      </p:sp>
      <p:pic>
        <p:nvPicPr>
          <p:cNvPr id="20484" name="Picture 4" descr="HI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2492375"/>
            <a:ext cx="5256213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-428652"/>
            <a:ext cx="7851648" cy="1828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Для любителей истории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1746" name="Picture 2" descr="C:\Users\Samsung R-519\Downloads\209523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1397000"/>
            <a:ext cx="4622800" cy="5461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Ответим на вопросы:</a:t>
            </a:r>
          </a:p>
        </p:txBody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Что такое давление? </a:t>
            </a:r>
          </a:p>
          <a:p>
            <a:r>
              <a:rPr lang="ru-RU" sz="2800" dirty="0" smtClean="0"/>
              <a:t>В каких единицах выражается давление в СИ? </a:t>
            </a:r>
          </a:p>
          <a:p>
            <a:r>
              <a:rPr lang="ru-RU" sz="2800" dirty="0" smtClean="0"/>
              <a:t>От чего зависит давление, оказываемое жидкостями ?</a:t>
            </a:r>
          </a:p>
          <a:p>
            <a:r>
              <a:rPr lang="ru-RU" sz="2800" dirty="0" smtClean="0"/>
              <a:t>Что называется атмосферой? </a:t>
            </a:r>
          </a:p>
          <a:p>
            <a:r>
              <a:rPr lang="ru-RU" sz="2800" dirty="0" smtClean="0"/>
              <a:t>Что называется атмосферным давлением? </a:t>
            </a:r>
          </a:p>
          <a:p>
            <a:r>
              <a:rPr lang="ru-RU" sz="2800" dirty="0" smtClean="0"/>
              <a:t>Почему существует воздушная оболочка Земли? </a:t>
            </a:r>
          </a:p>
          <a:p>
            <a:pPr>
              <a:buFont typeface="Wingdings" pitchFamily="2" charset="2"/>
              <a:buNone/>
            </a:pPr>
            <a:endParaRPr lang="en-US" sz="2800" dirty="0"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8856663" cy="404813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Памятник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>
                <a:solidFill>
                  <a:srgbClr val="FF0000"/>
                </a:solidFill>
              </a:rPr>
              <a:t>героям-стратонавтам</a:t>
            </a:r>
          </a:p>
        </p:txBody>
      </p:sp>
      <p:sp>
        <p:nvSpPr>
          <p:cNvPr id="138243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-323850" y="333375"/>
            <a:ext cx="5395916" cy="67675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600" dirty="0" smtClean="0"/>
              <a:t>Если вы приехали в Саранск поездом, то на привокзальной площади увидите памятник героям-стратонавтам. На высоком круглом постаменте стоит бронзовая фигура юноши, устремленного ввысь. С какой бы стороны вы ни смотрели на эту фигуру, впечатление одно, его руки сейчас станут крыльями, и он устремится далеко к звездам. Этот памятник - символ мужества, романтики, жажды подвига. Он как бы приветствует наших гостей и зовет всех </a:t>
            </a:r>
            <a:r>
              <a:rPr lang="ru-RU" sz="1600" dirty="0" smtClean="0"/>
              <a:t>к </a:t>
            </a:r>
            <a:r>
              <a:rPr lang="ru-RU" sz="1600" dirty="0" smtClean="0"/>
              <a:t>подвигу во имя процветания нашей Родины. </a:t>
            </a:r>
          </a:p>
          <a:p>
            <a:r>
              <a:rPr lang="ru-RU" sz="1600" dirty="0" smtClean="0"/>
              <a:t>Кто они герои стратонавты? На постаменте портреты-барельефы покорителей стратосферы Павла </a:t>
            </a:r>
            <a:r>
              <a:rPr lang="ru-RU" sz="1600" dirty="0" err="1" smtClean="0"/>
              <a:t>Федосеенко</a:t>
            </a:r>
            <a:r>
              <a:rPr lang="ru-RU" sz="1600" dirty="0" smtClean="0"/>
              <a:t>, Андрея </a:t>
            </a:r>
            <a:r>
              <a:rPr lang="ru-RU" sz="1600" dirty="0" err="1" smtClean="0"/>
              <a:t>Васенко</a:t>
            </a:r>
            <a:r>
              <a:rPr lang="ru-RU" sz="1600" dirty="0" smtClean="0"/>
              <a:t> и Ильи </a:t>
            </a:r>
            <a:r>
              <a:rPr lang="ru-RU" sz="1600" dirty="0" err="1" smtClean="0"/>
              <a:t>Усыскина</a:t>
            </a:r>
            <a:r>
              <a:rPr lang="ru-RU" sz="1600" dirty="0" smtClean="0"/>
              <a:t> и надпись - "Героям-стратонавтам". Это они начинали прокладывать дорогу в космос.  </a:t>
            </a:r>
          </a:p>
          <a:p>
            <a:r>
              <a:rPr lang="ru-RU" sz="1600" dirty="0" smtClean="0"/>
              <a:t>В январе 1934 года они поднялись на стратостате на высоту 22 км. Полет осуществлялся на стратостате "Осоавиахим-1", разработанном А. </a:t>
            </a:r>
            <a:r>
              <a:rPr lang="ru-RU" sz="1600" dirty="0" err="1" smtClean="0"/>
              <a:t>Васенко</a:t>
            </a:r>
            <a:r>
              <a:rPr lang="ru-RU" sz="1600" dirty="0" smtClean="0"/>
              <a:t>. При спуске стратостат потерпел аварию и упал на территории Мордовии. Один из стратонавтов - Илья </a:t>
            </a:r>
            <a:r>
              <a:rPr lang="ru-RU" sz="1600" dirty="0" err="1" smtClean="0"/>
              <a:t>Усыскин</a:t>
            </a:r>
            <a:r>
              <a:rPr lang="ru-RU" sz="1600" dirty="0" smtClean="0"/>
              <a:t> - уроженец Мордовии. Герои похоронены на Красной площади в Москве. Горожане чтут память отважных стратонавтов. Их фамилиями названы улицы. </a:t>
            </a:r>
          </a:p>
          <a:p>
            <a:r>
              <a:rPr lang="ru-RU" sz="1600" dirty="0" smtClean="0"/>
              <a:t>Памятник открыт в 1963 г</a:t>
            </a:r>
            <a:endParaRPr lang="ru-RU" sz="1600" dirty="0">
              <a:solidFill>
                <a:schemeClr val="folHlink"/>
              </a:solidFill>
            </a:endParaRPr>
          </a:p>
        </p:txBody>
      </p:sp>
      <p:pic>
        <p:nvPicPr>
          <p:cNvPr id="5" name="Рисунок 4" descr="http://www.saransk-online.info/images/00072_s.jpg">
            <a:hlinkClick r:id="rId2" tgtFrame="_blank" tooltip="&quot;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4857760"/>
            <a:ext cx="2643196" cy="1790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2" descr="C:\Users\Samsung R-519\Downloads\monuments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981287" y="285728"/>
            <a:ext cx="3162713" cy="442913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138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500"/>
                                        <p:tgtEl>
                                          <p:spTgt spid="138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2" grpId="0"/>
      <p:bldP spid="13824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642918"/>
            <a:ext cx="7851648" cy="18288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C000"/>
                </a:solidFill>
              </a:rPr>
              <a:t>Для любителей биологии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6314" y="3228536"/>
            <a:ext cx="3601782" cy="17526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Роль атмосферного давления в природе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33795" name="Picture 3" descr="C:\Users\Samsung R-519\Downloads\iCAZZJQ8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643182"/>
            <a:ext cx="3429024" cy="36433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pPr eaLnBrk="1" hangingPunct="1"/>
            <a:r>
              <a:rPr lang="ru-RU" dirty="0" smtClean="0"/>
              <a:t>Действие присосок в природе</a:t>
            </a:r>
          </a:p>
        </p:txBody>
      </p:sp>
      <p:pic>
        <p:nvPicPr>
          <p:cNvPr id="23555" name="Содержимое 3" descr="присоски осьминога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85750" y="1928813"/>
            <a:ext cx="4643438" cy="4089400"/>
          </a:xfrm>
        </p:spPr>
      </p:pic>
      <p:pic>
        <p:nvPicPr>
          <p:cNvPr id="23556" name="Рисунок 4" descr="сом 3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0" y="1500188"/>
            <a:ext cx="3381375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1A3028-C583-4B38-83A6-1E14A07032C3}" type="slidenum">
              <a:rPr lang="ru-RU"/>
              <a:pPr>
                <a:defRPr/>
              </a:pPr>
              <a:t>23</a:t>
            </a:fld>
            <a:endParaRPr lang="ru-RU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74453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Атмосферное давление в живой природе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285860"/>
            <a:ext cx="8229600" cy="47545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b="1" dirty="0" smtClean="0">
                <a:solidFill>
                  <a:srgbClr val="FF0000"/>
                </a:solidFill>
              </a:rPr>
              <a:t>Мухи и древесные лягушки</a:t>
            </a: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dirty="0" smtClean="0"/>
              <a:t>могут держаться на оконном стекле благодаря крошечным присоскам, в которых создается разрежение, и </a:t>
            </a:r>
            <a:r>
              <a:rPr lang="ru-RU" sz="1800" dirty="0" smtClean="0"/>
              <a:t>атмосферное </a:t>
            </a:r>
            <a:r>
              <a:rPr lang="ru-RU" sz="1800" dirty="0" smtClean="0"/>
              <a:t>давление удерживает присоску на стекле.</a:t>
            </a:r>
            <a:endParaRPr lang="ru-RU" sz="18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dirty="0" smtClean="0">
                <a:solidFill>
                  <a:srgbClr val="FF0000"/>
                </a:solidFill>
              </a:rPr>
              <a:t>Рыбы-прилипалы</a:t>
            </a:r>
            <a:r>
              <a:rPr lang="ru-RU" sz="1800" dirty="0" smtClean="0"/>
              <a:t> имеют присасывающую поверхность, состоящую из ряда складок, образующих глубокие «карманы». При попытке оторвать присоску от поверхности, к которой она прилипла, глубина карманов </a:t>
            </a:r>
            <a:r>
              <a:rPr lang="ru-RU" sz="1800" dirty="0" smtClean="0"/>
              <a:t>увеличивается</a:t>
            </a:r>
            <a:r>
              <a:rPr lang="ru-RU" sz="1800" dirty="0" smtClean="0"/>
              <a:t>, давление в них уменьшается и тогда внешнее давление еще сильнее прижимает присоску.</a:t>
            </a:r>
            <a:endParaRPr lang="ru-RU" sz="18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dirty="0" smtClean="0">
                <a:solidFill>
                  <a:srgbClr val="FF0000"/>
                </a:solidFill>
              </a:rPr>
              <a:t>Слон</a:t>
            </a:r>
            <a:r>
              <a:rPr lang="ru-RU" sz="1800" b="1" dirty="0" smtClean="0"/>
              <a:t> </a:t>
            </a:r>
            <a:r>
              <a:rPr lang="ru-RU" sz="1800" dirty="0" smtClean="0"/>
              <a:t>использует атмосферное давление всякий раз, когда хочет пить. Шея у него короткая, и он не может нагнуть голову в воду, а опускает только хобот и втягивает воздух. Под действием атмосферного давления хобот наполняется водой, тогда слон изгибает его и выливает воду в рот.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dirty="0" smtClean="0">
                <a:solidFill>
                  <a:srgbClr val="FF0000"/>
                </a:solidFill>
              </a:rPr>
              <a:t>Засасывающее действие болота</a:t>
            </a: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dirty="0" smtClean="0"/>
              <a:t>объясняется тем, что при поднятии ноги под ней образуется разреженное пространство. Перевес атмосферного </a:t>
            </a:r>
            <a:r>
              <a:rPr lang="ru-RU" sz="1800" dirty="0" smtClean="0"/>
              <a:t>давления </a:t>
            </a:r>
            <a:r>
              <a:rPr lang="ru-RU" sz="1800" dirty="0" smtClean="0"/>
              <a:t>в этом случае может достигать 1000 </a:t>
            </a:r>
            <a:r>
              <a:rPr lang="ru-RU" sz="1800" dirty="0" smtClean="0"/>
              <a:t>Н </a:t>
            </a:r>
            <a:r>
              <a:rPr lang="ru-RU" sz="1800" dirty="0" smtClean="0"/>
              <a:t>на площадь ноги взрослого человека. Однако </a:t>
            </a:r>
            <a:r>
              <a:rPr lang="ru-RU" sz="1800" b="1" dirty="0" smtClean="0"/>
              <a:t>копыта парнокопытных животных</a:t>
            </a:r>
            <a:r>
              <a:rPr lang="ru-RU" sz="1800" dirty="0" smtClean="0"/>
              <a:t> при вытаскивании из трясины пропускают воздух через свой разрез в образовавшееся разрежен­ное пространство. Давление сверху и снизу копыта выравнивается, и нога вынимается без особого труда.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Содержимое 3" descr="x_100c19b6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571625" y="1643063"/>
            <a:ext cx="5753100" cy="3819525"/>
          </a:xfrm>
        </p:spPr>
      </p:pic>
      <p:sp>
        <p:nvSpPr>
          <p:cNvPr id="25603" name="TextBox 4"/>
          <p:cNvSpPr txBox="1">
            <a:spLocks noChangeArrowheads="1"/>
          </p:cNvSpPr>
          <p:nvPr/>
        </p:nvSpPr>
        <p:spPr bwMode="auto">
          <a:xfrm>
            <a:off x="1000125" y="5572125"/>
            <a:ext cx="678656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За счет мышечного усилия мы увеличиваем объем грудной клетки, при этом давление воздуха внутри легких уменьшается. Далее атмосферное давление "вталкивает" в легкие порцию воздуха. При выдыхании происходит обратное явление.</a:t>
            </a:r>
          </a:p>
        </p:txBody>
      </p:sp>
      <p:sp>
        <p:nvSpPr>
          <p:cNvPr id="25604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/>
          <a:lstStyle/>
          <a:p>
            <a:pPr algn="ctr" eaLnBrk="1" hangingPunct="1"/>
            <a:r>
              <a:rPr lang="ru-RU" dirty="0" smtClean="0"/>
              <a:t>Работа органов дыхания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3"/>
          <p:cNvSpPr>
            <a:spLocks noGrp="1"/>
          </p:cNvSpPr>
          <p:nvPr>
            <p:ph type="title"/>
          </p:nvPr>
        </p:nvSpPr>
        <p:spPr>
          <a:xfrm>
            <a:off x="2643188" y="714375"/>
            <a:ext cx="4286250" cy="434975"/>
          </a:xfrm>
        </p:spPr>
        <p:txBody>
          <a:bodyPr/>
          <a:lstStyle/>
          <a:p>
            <a:pPr algn="ctr" eaLnBrk="1" hangingPunct="1"/>
            <a:r>
              <a:rPr lang="ru-RU" sz="3200" dirty="0" smtClean="0"/>
              <a:t>Механизм употребления жидкости</a:t>
            </a:r>
          </a:p>
        </p:txBody>
      </p:sp>
      <p:pic>
        <p:nvPicPr>
          <p:cNvPr id="26627" name="Содержимое 6" descr="x_f0d093ae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00063" y="2000250"/>
            <a:ext cx="4572000" cy="3343275"/>
          </a:xfrm>
        </p:spPr>
      </p:pic>
      <p:sp>
        <p:nvSpPr>
          <p:cNvPr id="26628" name="Текст 5"/>
          <p:cNvSpPr>
            <a:spLocks noGrp="1"/>
          </p:cNvSpPr>
          <p:nvPr>
            <p:ph type="body" sz="half" idx="2"/>
          </p:nvPr>
        </p:nvSpPr>
        <p:spPr>
          <a:xfrm>
            <a:off x="5643570" y="1714488"/>
            <a:ext cx="3008312" cy="2565400"/>
          </a:xfrm>
        </p:spPr>
        <p:txBody>
          <a:bodyPr>
            <a:noAutofit/>
          </a:bodyPr>
          <a:lstStyle/>
          <a:p>
            <a:pPr eaLnBrk="1" hangingPunct="1"/>
            <a:r>
              <a:rPr lang="ru-RU" sz="2000" dirty="0" smtClean="0"/>
              <a:t>Втягивание ртом жидкости вызывает расширение грудной клетки и разрежение воздуха как в легких, так и во рту. Повышенное по сравнению с внутренним наружное атмосферное давление "вгоняет" туда часть жидкости. Так организм человека использует атмосферное давление</a:t>
            </a:r>
          </a:p>
          <a:p>
            <a:pPr eaLnBrk="1" hangingPunct="1"/>
            <a:endParaRPr lang="ru-RU" sz="2000" dirty="0" smtClean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7972425" cy="214334"/>
          </a:xfrm>
        </p:spPr>
        <p:txBody>
          <a:bodyPr/>
          <a:lstStyle/>
          <a:p>
            <a:pPr algn="ctr" eaLnBrk="1" hangingPunct="1"/>
            <a:r>
              <a:rPr lang="ru-RU" dirty="0" smtClean="0">
                <a:solidFill>
                  <a:srgbClr val="FF0000"/>
                </a:solidFill>
              </a:rPr>
              <a:t>Как переносит человек различную высоту над уровнем моря?</a:t>
            </a:r>
          </a:p>
        </p:txBody>
      </p:sp>
      <p:pic>
        <p:nvPicPr>
          <p:cNvPr id="27652" name="Содержимое 4" descr="x_72b8b578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14348" y="1428736"/>
            <a:ext cx="7929618" cy="4857784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395288" y="333375"/>
            <a:ext cx="3008312" cy="1916113"/>
          </a:xfrm>
        </p:spPr>
        <p:txBody>
          <a:bodyPr/>
          <a:lstStyle/>
          <a:p>
            <a:pPr algn="ctr" eaLnBrk="1" hangingPunct="1"/>
            <a:r>
              <a:rPr lang="ru-RU" sz="2400" smtClean="0">
                <a:solidFill>
                  <a:srgbClr val="FF0F0F"/>
                </a:solidFill>
              </a:rPr>
              <a:t>Влияние атмосферного давления на организм человека</a:t>
            </a:r>
          </a:p>
        </p:txBody>
      </p:sp>
      <p:sp>
        <p:nvSpPr>
          <p:cNvPr id="28675" name="Текст 3"/>
          <p:cNvSpPr>
            <a:spLocks noGrp="1"/>
          </p:cNvSpPr>
          <p:nvPr>
            <p:ph type="body" sz="half" idx="2"/>
          </p:nvPr>
        </p:nvSpPr>
        <p:spPr>
          <a:xfrm>
            <a:off x="323850" y="2781300"/>
            <a:ext cx="3043238" cy="3079750"/>
          </a:xfrm>
        </p:spPr>
        <p:txBody>
          <a:bodyPr>
            <a:normAutofit lnSpcReduction="10000"/>
          </a:bodyPr>
          <a:lstStyle/>
          <a:p>
            <a:pPr algn="ctr" eaLnBrk="1" hangingPunct="1"/>
            <a:r>
              <a:rPr lang="ru-RU" sz="1800" smtClean="0">
                <a:solidFill>
                  <a:srgbClr val="FF0F0F"/>
                </a:solidFill>
              </a:rPr>
              <a:t>На среднего по размерам человека со стороны атмосферного давления действует сила давления около 1,5*10</a:t>
            </a:r>
            <a:r>
              <a:rPr lang="ru-RU" sz="1800" baseline="30000" smtClean="0">
                <a:solidFill>
                  <a:srgbClr val="FF0F0F"/>
                </a:solidFill>
              </a:rPr>
              <a:t>5</a:t>
            </a:r>
            <a:r>
              <a:rPr lang="ru-RU" sz="1800" smtClean="0">
                <a:solidFill>
                  <a:srgbClr val="FF0F0F"/>
                </a:solidFill>
              </a:rPr>
              <a:t>Н. Но мы справляемся с такой нагрузкой, т.к. внешнее атмосферное давление уравновешивается давлением жидкости внутри нашего организма.</a:t>
            </a:r>
          </a:p>
        </p:txBody>
      </p:sp>
      <p:pic>
        <p:nvPicPr>
          <p:cNvPr id="28676" name="Содержимое 5" descr="298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357688" y="285750"/>
            <a:ext cx="3902075" cy="5853113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500042"/>
            <a:ext cx="7772400" cy="136245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Подведем итоги!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ru-RU" sz="3600" dirty="0" smtClean="0"/>
              <a:t>Какова же роль атмосферного давления для жизнедеятельности живых организмов?</a:t>
            </a:r>
          </a:p>
          <a:p>
            <a:pPr marL="457200" indent="-457200">
              <a:buAutoNum type="arabicPeriod"/>
            </a:pPr>
            <a:r>
              <a:rPr lang="ru-RU" sz="3600" dirty="0" smtClean="0"/>
              <a:t>Что может произойти с Землей, если атмосфера исчезнет?</a:t>
            </a:r>
            <a:endParaRPr lang="ru-RU" sz="3600" dirty="0"/>
          </a:p>
        </p:txBody>
      </p:sp>
    </p:spTree>
  </p:cSld>
  <p:clrMapOvr>
    <a:masterClrMapping/>
  </p:clrMapOvr>
  <p:transition spd="slow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"/>
            <a:ext cx="8569325" cy="928670"/>
          </a:xfrm>
        </p:spPr>
        <p:txBody>
          <a:bodyPr/>
          <a:lstStyle/>
          <a:p>
            <a:pPr algn="ctr"/>
            <a:r>
              <a:rPr lang="ru-RU" sz="3900" b="1" dirty="0" smtClean="0">
                <a:solidFill>
                  <a:srgbClr val="FF00FF"/>
                </a:solidFill>
              </a:rPr>
              <a:t>Проверь себя!</a:t>
            </a:r>
            <a:endParaRPr lang="ru-RU" sz="3900" b="1" dirty="0">
              <a:solidFill>
                <a:srgbClr val="FF00FF"/>
              </a:solidFill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00213"/>
            <a:ext cx="9144000" cy="4897437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ru-RU" sz="3000" b="1" dirty="0">
                <a:solidFill>
                  <a:schemeClr val="bg2">
                    <a:lumMod val="10000"/>
                  </a:schemeClr>
                </a:solidFill>
              </a:rPr>
              <a:t>  1)</a:t>
            </a:r>
            <a:r>
              <a:rPr lang="en-US" sz="3000" b="1" dirty="0" err="1">
                <a:solidFill>
                  <a:schemeClr val="bg2">
                    <a:lumMod val="10000"/>
                  </a:schemeClr>
                </a:solidFill>
              </a:rPr>
              <a:t>Как</a:t>
            </a:r>
            <a:r>
              <a:rPr lang="en-US" sz="30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3000" b="1" dirty="0" err="1">
                <a:solidFill>
                  <a:schemeClr val="bg2">
                    <a:lumMod val="10000"/>
                  </a:schemeClr>
                </a:solidFill>
              </a:rPr>
              <a:t>называется</a:t>
            </a:r>
            <a:r>
              <a:rPr lang="en-US" sz="30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3000" b="1" dirty="0" err="1">
                <a:solidFill>
                  <a:schemeClr val="bg2">
                    <a:lumMod val="10000"/>
                  </a:schemeClr>
                </a:solidFill>
              </a:rPr>
              <a:t>прибор</a:t>
            </a:r>
            <a:r>
              <a:rPr lang="en-US" sz="30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3000" b="1" dirty="0" err="1">
                <a:solidFill>
                  <a:schemeClr val="bg2">
                    <a:lumMod val="10000"/>
                  </a:schemeClr>
                </a:solidFill>
              </a:rPr>
              <a:t>для</a:t>
            </a:r>
            <a:r>
              <a:rPr lang="en-US" sz="30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3000" b="1" dirty="0" err="1">
                <a:solidFill>
                  <a:schemeClr val="bg2">
                    <a:lumMod val="10000"/>
                  </a:schemeClr>
                </a:solidFill>
              </a:rPr>
              <a:t>измерения</a:t>
            </a:r>
            <a:r>
              <a:rPr lang="en-US" sz="30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3000" b="1" dirty="0" err="1">
                <a:solidFill>
                  <a:schemeClr val="bg2">
                    <a:lumMod val="10000"/>
                  </a:schemeClr>
                </a:solidFill>
              </a:rPr>
              <a:t>давления</a:t>
            </a:r>
            <a:r>
              <a:rPr lang="en-US" sz="3000" b="1" dirty="0">
                <a:solidFill>
                  <a:schemeClr val="bg2">
                    <a:lumMod val="10000"/>
                  </a:schemeClr>
                </a:solidFill>
              </a:rPr>
              <a:t>?</a:t>
            </a:r>
          </a:p>
          <a:p>
            <a:pPr algn="ctr">
              <a:buFont typeface="Wingdings" pitchFamily="2" charset="2"/>
              <a:buNone/>
            </a:pPr>
            <a:r>
              <a:rPr lang="en-US" sz="3000" b="1" dirty="0">
                <a:solidFill>
                  <a:schemeClr val="bg2">
                    <a:lumMod val="50000"/>
                  </a:schemeClr>
                </a:solidFill>
              </a:rPr>
              <a:t>А) </a:t>
            </a:r>
            <a:r>
              <a:rPr lang="en-US" sz="3000" b="1" dirty="0" err="1">
                <a:solidFill>
                  <a:schemeClr val="bg2">
                    <a:lumMod val="50000"/>
                  </a:schemeClr>
                </a:solidFill>
              </a:rPr>
              <a:t>Термометр</a:t>
            </a:r>
            <a:r>
              <a:rPr lang="en-US" sz="3000" b="1" dirty="0">
                <a:solidFill>
                  <a:schemeClr val="bg2">
                    <a:lumMod val="50000"/>
                  </a:schemeClr>
                </a:solidFill>
              </a:rPr>
              <a:t>    Б) </a:t>
            </a:r>
            <a:r>
              <a:rPr lang="en-US" sz="3000" b="1" dirty="0" err="1">
                <a:solidFill>
                  <a:schemeClr val="bg2">
                    <a:lumMod val="50000"/>
                  </a:schemeClr>
                </a:solidFill>
              </a:rPr>
              <a:t>Мензурка</a:t>
            </a:r>
            <a:r>
              <a:rPr lang="en-US" sz="3000" b="1" dirty="0">
                <a:solidFill>
                  <a:schemeClr val="bg2">
                    <a:lumMod val="50000"/>
                  </a:schemeClr>
                </a:solidFill>
              </a:rPr>
              <a:t>     В) </a:t>
            </a:r>
            <a:r>
              <a:rPr lang="en-US" sz="3000" b="1" dirty="0" err="1">
                <a:solidFill>
                  <a:schemeClr val="bg2">
                    <a:lumMod val="50000"/>
                  </a:schemeClr>
                </a:solidFill>
              </a:rPr>
              <a:t>Барометр</a:t>
            </a:r>
            <a:endParaRPr lang="en-US" sz="3000" b="1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2) </a:t>
            </a:r>
            <a:r>
              <a:rPr lang="en-US" sz="30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Какое</a:t>
            </a:r>
            <a:r>
              <a:rPr lang="en-US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30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атмосферное</a:t>
            </a:r>
            <a:r>
              <a:rPr lang="en-US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30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давление</a:t>
            </a:r>
            <a:r>
              <a:rPr lang="en-US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30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называют</a:t>
            </a:r>
            <a:r>
              <a:rPr lang="en-US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30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нормальным</a:t>
            </a:r>
            <a:r>
              <a:rPr lang="en-US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?</a:t>
            </a:r>
            <a:endParaRPr lang="ru-RU" sz="3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3000" b="1" dirty="0">
                <a:solidFill>
                  <a:schemeClr val="bg2">
                    <a:lumMod val="50000"/>
                  </a:schemeClr>
                </a:solidFill>
              </a:rPr>
              <a:t> А) 720 </a:t>
            </a:r>
            <a:r>
              <a:rPr lang="ru-RU" sz="3000" b="1" dirty="0" err="1">
                <a:solidFill>
                  <a:schemeClr val="bg2">
                    <a:lumMod val="50000"/>
                  </a:schemeClr>
                </a:solidFill>
              </a:rPr>
              <a:t>мм.рт.ст</a:t>
            </a:r>
            <a:r>
              <a:rPr lang="ru-RU" sz="3000" b="1" dirty="0">
                <a:solidFill>
                  <a:schemeClr val="bg2">
                    <a:lumMod val="50000"/>
                  </a:schemeClr>
                </a:solidFill>
              </a:rPr>
              <a:t>  Б) 780 </a:t>
            </a:r>
            <a:r>
              <a:rPr lang="ru-RU" sz="3000" b="1" dirty="0" err="1">
                <a:solidFill>
                  <a:schemeClr val="bg2">
                    <a:lumMod val="50000"/>
                  </a:schemeClr>
                </a:solidFill>
              </a:rPr>
              <a:t>мм.рт.ст</a:t>
            </a:r>
            <a:r>
              <a:rPr lang="ru-RU" sz="3000" b="1" dirty="0">
                <a:solidFill>
                  <a:schemeClr val="bg2">
                    <a:lumMod val="50000"/>
                  </a:schemeClr>
                </a:solidFill>
              </a:rPr>
              <a:t> В) 760 </a:t>
            </a:r>
            <a:r>
              <a:rPr lang="ru-RU" sz="3000" b="1" dirty="0" err="1">
                <a:solidFill>
                  <a:schemeClr val="bg2">
                    <a:lumMod val="50000"/>
                  </a:schemeClr>
                </a:solidFill>
              </a:rPr>
              <a:t>мм.рт.ст</a:t>
            </a:r>
            <a:r>
              <a:rPr lang="ru-RU" sz="3000" b="1" dirty="0">
                <a:solidFill>
                  <a:schemeClr val="bg2">
                    <a:lumMod val="50000"/>
                  </a:schemeClr>
                </a:solidFill>
              </a:rPr>
              <a:t>        </a:t>
            </a:r>
            <a:endParaRPr lang="en-US" sz="3000" b="1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 3)</a:t>
            </a:r>
            <a:r>
              <a:rPr lang="en-US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Что происходит с</a:t>
            </a:r>
            <a:r>
              <a:rPr lang="en-US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30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атмосферн</a:t>
            </a:r>
            <a:r>
              <a:rPr lang="ru-RU" sz="30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ым</a:t>
            </a:r>
            <a:r>
              <a:rPr lang="en-US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30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давление</a:t>
            </a:r>
            <a:r>
              <a:rPr lang="ru-RU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м</a:t>
            </a:r>
            <a:r>
              <a:rPr lang="en-US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при</a:t>
            </a:r>
            <a:r>
              <a:rPr lang="en-US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увеличении</a:t>
            </a:r>
            <a:r>
              <a:rPr lang="en-US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30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высоты</a:t>
            </a:r>
            <a:r>
              <a:rPr lang="en-US" sz="3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?</a:t>
            </a:r>
            <a:endParaRPr lang="ru-RU" sz="3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ru-RU" sz="3000" b="1" dirty="0">
                <a:solidFill>
                  <a:schemeClr val="bg2">
                    <a:lumMod val="50000"/>
                  </a:schemeClr>
                </a:solidFill>
              </a:rPr>
              <a:t>А) Уменьшается       Б) Увеличивается       </a:t>
            </a:r>
          </a:p>
          <a:p>
            <a:pPr algn="ctr">
              <a:buFont typeface="Wingdings" pitchFamily="2" charset="2"/>
              <a:buNone/>
            </a:pPr>
            <a:r>
              <a:rPr lang="ru-RU" sz="3000" b="1" dirty="0">
                <a:solidFill>
                  <a:schemeClr val="bg2">
                    <a:lumMod val="50000"/>
                  </a:schemeClr>
                </a:solidFill>
              </a:rPr>
              <a:t>В) Остаётся неизменным</a:t>
            </a:r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698500" y="3789363"/>
            <a:ext cx="184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endParaRPr lang="ru-RU" sz="2800" b="1">
              <a:solidFill>
                <a:srgbClr val="800080"/>
              </a:solidFill>
              <a:latin typeface="Arial" charset="0"/>
            </a:endParaRPr>
          </a:p>
        </p:txBody>
      </p:sp>
    </p:spTree>
  </p:cSld>
  <p:clrMapOvr>
    <a:masterClrMapping/>
  </p:clrMapOvr>
  <p:transition spd="slow">
    <p:comb dir="vert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Ответим на вопросы:</a:t>
            </a:r>
          </a:p>
        </p:txBody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dirty="0" smtClean="0"/>
              <a:t>Почему </a:t>
            </a:r>
            <a:r>
              <a:rPr lang="ru-RU" sz="2800" dirty="0"/>
              <a:t>возникает </a:t>
            </a:r>
            <a:r>
              <a:rPr lang="ru-RU" sz="2800" dirty="0" smtClean="0"/>
              <a:t>атмосферное давление</a:t>
            </a:r>
            <a:r>
              <a:rPr lang="ru-RU" sz="2800" dirty="0"/>
              <a:t>?</a:t>
            </a:r>
          </a:p>
          <a:p>
            <a:r>
              <a:rPr lang="ru-RU" sz="2800" dirty="0" smtClean="0"/>
              <a:t>Почему </a:t>
            </a:r>
            <a:r>
              <a:rPr lang="ru-RU" sz="2800" dirty="0"/>
              <a:t>атмосферное </a:t>
            </a:r>
            <a:r>
              <a:rPr lang="ru-RU" sz="2800" dirty="0" smtClean="0"/>
              <a:t> давление </a:t>
            </a:r>
            <a:r>
              <a:rPr lang="ru-RU" sz="2800" dirty="0"/>
              <a:t>нельзя вычислить по формуле </a:t>
            </a:r>
            <a:r>
              <a:rPr lang="ru-RU" sz="2800" dirty="0" err="1"/>
              <a:t>р=</a:t>
            </a:r>
            <a:r>
              <a:rPr lang="el-GR" sz="2800" dirty="0">
                <a:cs typeface="Tahoma" pitchFamily="34" charset="0"/>
              </a:rPr>
              <a:t>ρ</a:t>
            </a:r>
            <a:r>
              <a:rPr lang="en-US" sz="2800" dirty="0" err="1">
                <a:cs typeface="Tahoma" pitchFamily="34" charset="0"/>
              </a:rPr>
              <a:t>gh</a:t>
            </a:r>
            <a:r>
              <a:rPr lang="ru-RU" sz="2800" dirty="0">
                <a:cs typeface="Tahoma" pitchFamily="34" charset="0"/>
              </a:rPr>
              <a:t>?</a:t>
            </a:r>
          </a:p>
          <a:p>
            <a:r>
              <a:rPr lang="ru-RU" sz="2800" dirty="0" smtClean="0">
                <a:cs typeface="Tahoma" pitchFamily="34" charset="0"/>
              </a:rPr>
              <a:t>Почему </a:t>
            </a:r>
            <a:r>
              <a:rPr lang="ru-RU" sz="2800" dirty="0">
                <a:cs typeface="Tahoma" pitchFamily="34" charset="0"/>
              </a:rPr>
              <a:t>атмосферное давление действует не только на улице, но и под крышей дома?</a:t>
            </a:r>
          </a:p>
          <a:p>
            <a:r>
              <a:rPr lang="ru-RU" sz="2800" dirty="0" smtClean="0"/>
              <a:t>Как изменяется плотность атмосферы с увеличением высоты?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4) Атмосферным</a:t>
            </a:r>
            <a:r>
              <a:rPr lang="ru-RU" sz="3200" dirty="0" smtClean="0">
                <a:latin typeface="Constantia" pitchFamily="18" charset="0"/>
              </a:rPr>
              <a:t> </a:t>
            </a:r>
            <a:r>
              <a:rPr lang="ru-RU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давлением называют: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28670"/>
            <a:ext cx="8229600" cy="5395930"/>
          </a:xfrm>
        </p:spPr>
        <p:txBody>
          <a:bodyPr/>
          <a:lstStyle/>
          <a:p>
            <a:pPr marL="609600" indent="-609600" eaLnBrk="1" hangingPunct="1">
              <a:buNone/>
              <a:defRPr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А) массу воздуха,</a:t>
            </a:r>
          </a:p>
          <a:p>
            <a:pPr marL="609600" indent="-609600" eaLnBrk="1" hangingPunct="1">
              <a:buNone/>
              <a:defRPr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Б) беспорядочное движение молекул воздуха в пространстве около Земли</a:t>
            </a:r>
          </a:p>
          <a:p>
            <a:pPr marL="609600" indent="-609600" eaLnBrk="1" hangingPunct="1">
              <a:buNone/>
              <a:defRPr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В) давление всей толщи воздуха на поверхность земли или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телá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, находящиеся на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ней.</a:t>
            </a:r>
          </a:p>
          <a:p>
            <a:pPr marL="609600" indent="-609600">
              <a:buNone/>
              <a:defRPr/>
            </a:pPr>
            <a:r>
              <a:rPr lang="ru-RU" sz="3200" b="1" dirty="0" smtClean="0"/>
              <a:t>5)Будет </a:t>
            </a:r>
            <a:r>
              <a:rPr lang="ru-RU" sz="3200" b="1" dirty="0" smtClean="0"/>
              <a:t>ли действовать барометр-анероид, если в стенке металлической коробочки появится трещина? </a:t>
            </a:r>
            <a:endParaRPr lang="ru-RU" sz="3200" b="1" dirty="0" smtClean="0"/>
          </a:p>
          <a:p>
            <a:pPr marL="609600" indent="-609600">
              <a:buNone/>
              <a:defRPr/>
            </a:pP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А) да            Б) нет</a:t>
            </a:r>
            <a:endParaRPr lang="ru-RU" sz="3200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6)Наибольшее </a:t>
            </a: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давление атмосфера оказывает в точке:</a:t>
            </a:r>
          </a:p>
        </p:txBody>
      </p:sp>
      <p:pic>
        <p:nvPicPr>
          <p:cNvPr id="1638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695450"/>
            <a:ext cx="5486400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Text Box 2"/>
          <p:cNvSpPr txBox="1">
            <a:spLocks noChangeArrowheads="1"/>
          </p:cNvSpPr>
          <p:nvPr/>
        </p:nvSpPr>
        <p:spPr bwMode="auto">
          <a:xfrm>
            <a:off x="0" y="260350"/>
            <a:ext cx="25558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ru-RU" sz="4000" b="1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48484" name="Picture 4" descr="http://festival.1september.ru/articles/418341/img8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2771775" y="0"/>
            <a:ext cx="6596063" cy="6858000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rect">
              <a:fillToRect t="100000" r="100000"/>
            </a:path>
          </a:gradFill>
        </p:spPr>
      </p:pic>
      <p:sp>
        <p:nvSpPr>
          <p:cNvPr id="148485" name="Rectangle 5"/>
          <p:cNvSpPr>
            <a:spLocks noChangeArrowheads="1"/>
          </p:cNvSpPr>
          <p:nvPr/>
        </p:nvSpPr>
        <p:spPr bwMode="auto">
          <a:xfrm>
            <a:off x="0" y="271463"/>
            <a:ext cx="2987675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7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) 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Какому </a:t>
            </a:r>
            <a:r>
              <a:rPr lang="ru-RU" sz="3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из состояний стратостата соответствует большая высота подъема? </a:t>
            </a:r>
            <a:endParaRPr lang="ru-RU" sz="32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А) 1</a:t>
            </a:r>
          </a:p>
          <a:p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Б) 2</a:t>
            </a:r>
            <a:endParaRPr lang="ru-RU" sz="3200" b="1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dirty="0"/>
              <a:t> </a:t>
            </a: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Большое 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None/>
            </a:pPr>
            <a:r>
              <a:rPr lang="ru-RU" sz="3200" b="1" dirty="0" smtClean="0"/>
              <a:t>Задание на дом:</a:t>
            </a:r>
          </a:p>
          <a:p>
            <a:r>
              <a:rPr lang="ru-RU" dirty="0" smtClean="0"/>
              <a:t>§§43, 44</a:t>
            </a:r>
          </a:p>
          <a:p>
            <a:r>
              <a:rPr lang="ru-RU" dirty="0" smtClean="0"/>
              <a:t>Упражнение 21 (1-3)</a:t>
            </a:r>
            <a:endParaRPr lang="ru-RU" dirty="0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851648" cy="1828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Для любознательных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3571868" y="3228536"/>
            <a:ext cx="4816228" cy="17526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7200" dirty="0" smtClean="0">
                <a:solidFill>
                  <a:srgbClr val="FF0000"/>
                </a:solidFill>
              </a:rPr>
              <a:t>Очевидное- невероятное</a:t>
            </a:r>
            <a:endParaRPr lang="ru-RU" sz="7200" dirty="0">
              <a:solidFill>
                <a:srgbClr val="FF0000"/>
              </a:solidFill>
            </a:endParaRPr>
          </a:p>
        </p:txBody>
      </p:sp>
      <p:pic>
        <p:nvPicPr>
          <p:cNvPr id="29698" name="Picture 2" descr="C:\Users\Samsung R-519\Downloads\iCA8663E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571744"/>
            <a:ext cx="3071834" cy="378621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45" name="Rectangle 1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 u="sng" dirty="0">
                <a:solidFill>
                  <a:schemeClr val="tx1"/>
                </a:solidFill>
              </a:rPr>
              <a:t>Современный барометр сделан </a:t>
            </a:r>
            <a:r>
              <a:rPr lang="ru-RU" sz="4000" b="1" i="1" u="sng" dirty="0" err="1">
                <a:solidFill>
                  <a:schemeClr val="tx1"/>
                </a:solidFill>
              </a:rPr>
              <a:t>безжидкостным</a:t>
            </a:r>
            <a:r>
              <a:rPr lang="ru-RU" sz="4000" b="1" i="1" u="sng" dirty="0">
                <a:solidFill>
                  <a:schemeClr val="tx1"/>
                </a:solidFill>
              </a:rPr>
              <a:t>!</a:t>
            </a:r>
            <a:br>
              <a:rPr lang="ru-RU" sz="4000" b="1" i="1" u="sng" dirty="0">
                <a:solidFill>
                  <a:schemeClr val="tx1"/>
                </a:solidFill>
              </a:rPr>
            </a:br>
            <a:endParaRPr lang="ru-RU" sz="4000" b="1" i="1" u="sng" dirty="0">
              <a:solidFill>
                <a:schemeClr val="tx1"/>
              </a:solidFill>
            </a:endParaRPr>
          </a:p>
        </p:txBody>
      </p:sp>
      <p:sp>
        <p:nvSpPr>
          <p:cNvPr id="197646" name="Rectangle 1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76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97647" name="Picture 15" descr="http://class-fizika.narod.ru/7_class/7_davlprib/bar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179388" y="1484313"/>
            <a:ext cx="8785225" cy="5373687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3" name="Text Box 9"/>
          <p:cNvSpPr txBox="1">
            <a:spLocks noChangeArrowheads="1"/>
          </p:cNvSpPr>
          <p:nvPr/>
        </p:nvSpPr>
        <p:spPr bwMode="auto">
          <a:xfrm>
            <a:off x="2843213" y="4005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endParaRPr lang="ru-RU" sz="180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42005" name="Picture 21" descr="j029382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268413"/>
            <a:ext cx="2189163" cy="2305050"/>
          </a:xfrm>
          <a:noFill/>
          <a:ln/>
        </p:spPr>
      </p:pic>
      <p:pic>
        <p:nvPicPr>
          <p:cNvPr id="42039" name="Picture 55" descr="ба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30438" y="0"/>
            <a:ext cx="6913562" cy="6913563"/>
          </a:xfrm>
          <a:prstGeom prst="rect">
            <a:avLst/>
          </a:prstGeom>
          <a:noFill/>
        </p:spPr>
      </p:pic>
      <p:pic>
        <p:nvPicPr>
          <p:cNvPr id="42040" name="Picture 56" descr="ZAPOMNI"/>
          <p:cNvPicPr>
            <a:picLocks noChangeAspect="1" noChangeArrowheads="1"/>
          </p:cNvPicPr>
          <p:nvPr/>
        </p:nvPicPr>
        <p:blipFill>
          <a:blip r:embed="rId4">
            <a:lum bright="-26000" contrast="50000"/>
          </a:blip>
          <a:srcRect/>
          <a:stretch>
            <a:fillRect/>
          </a:stretch>
        </p:blipFill>
        <p:spPr bwMode="auto">
          <a:xfrm>
            <a:off x="0" y="3978275"/>
            <a:ext cx="221297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1476375" y="333375"/>
            <a:ext cx="358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endParaRPr lang="ru-RU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b="1">
                <a:solidFill>
                  <a:schemeClr val="tx1"/>
                </a:solidFill>
                <a:latin typeface="Arial" charset="0"/>
              </a:rPr>
              <a:t>      </a:t>
            </a:r>
            <a:endParaRPr lang="ru-RU" sz="2300">
              <a:solidFill>
                <a:srgbClr val="009900"/>
              </a:solidFill>
            </a:endParaRPr>
          </a:p>
        </p:txBody>
      </p:sp>
      <p:pic>
        <p:nvPicPr>
          <p:cNvPr id="51215" name="Picture 15" descr="http://festival.1september.ru/articles/418341/img6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2195513" y="-23813"/>
            <a:ext cx="6948487" cy="6881813"/>
          </a:xfrm>
          <a:prstGeom prst="rect">
            <a:avLst/>
          </a:prstGeom>
          <a:noFill/>
        </p:spPr>
      </p:pic>
      <p:pic>
        <p:nvPicPr>
          <p:cNvPr id="51216" name="Picture 16" descr="ZAPOMNI"/>
          <p:cNvPicPr>
            <a:picLocks noChangeAspect="1" noChangeArrowheads="1"/>
          </p:cNvPicPr>
          <p:nvPr/>
        </p:nvPicPr>
        <p:blipFill>
          <a:blip r:embed="rId4">
            <a:lum bright="-26000" contrast="50000"/>
          </a:blip>
          <a:srcRect/>
          <a:stretch>
            <a:fillRect/>
          </a:stretch>
        </p:blipFill>
        <p:spPr bwMode="auto">
          <a:xfrm>
            <a:off x="0" y="2852738"/>
            <a:ext cx="2157413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42910" y="142852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Барометр анероид</a:t>
            </a:r>
          </a:p>
        </p:txBody>
      </p:sp>
      <p:pic>
        <p:nvPicPr>
          <p:cNvPr id="6150" name="Picture 6" descr="resF9F2CA7E-995E-460C-BD00-32856DE387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1773238"/>
            <a:ext cx="4762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468313" y="2636838"/>
            <a:ext cx="1727200" cy="649287"/>
          </a:xfrm>
          <a:prstGeom prst="wedgeRectCallout">
            <a:avLst>
              <a:gd name="adj1" fmla="val 218384"/>
              <a:gd name="adj2" fmla="val 2994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/>
              <a:t>Стрелка-память</a:t>
            </a:r>
          </a:p>
        </p:txBody>
      </p:sp>
      <p:sp>
        <p:nvSpPr>
          <p:cNvPr id="6152" name="AutoShape 8"/>
          <p:cNvSpPr>
            <a:spLocks noChangeArrowheads="1"/>
          </p:cNvSpPr>
          <p:nvPr/>
        </p:nvSpPr>
        <p:spPr bwMode="auto">
          <a:xfrm>
            <a:off x="7415213" y="1268413"/>
            <a:ext cx="1728787" cy="719137"/>
          </a:xfrm>
          <a:prstGeom prst="wedgeRectCallout">
            <a:avLst>
              <a:gd name="adj1" fmla="val -160560"/>
              <a:gd name="adj2" fmla="val 15463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/>
              <a:t>Стрелка -указатель</a:t>
            </a:r>
          </a:p>
        </p:txBody>
      </p:sp>
      <p:sp>
        <p:nvSpPr>
          <p:cNvPr id="6153" name="AutoShape 9"/>
          <p:cNvSpPr>
            <a:spLocks noChangeArrowheads="1"/>
          </p:cNvSpPr>
          <p:nvPr/>
        </p:nvSpPr>
        <p:spPr bwMode="auto">
          <a:xfrm>
            <a:off x="900113" y="5157788"/>
            <a:ext cx="2592387" cy="647700"/>
          </a:xfrm>
          <a:prstGeom prst="wedgeRectCallout">
            <a:avLst>
              <a:gd name="adj1" fmla="val 115338"/>
              <a:gd name="adj2" fmla="val -29803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/>
              <a:t>Чувствительный элемент-коробочка</a:t>
            </a:r>
          </a:p>
        </p:txBody>
      </p:sp>
      <p:sp>
        <p:nvSpPr>
          <p:cNvPr id="6154" name="AutoShape 10"/>
          <p:cNvSpPr>
            <a:spLocks noChangeArrowheads="1"/>
          </p:cNvSpPr>
          <p:nvPr/>
        </p:nvSpPr>
        <p:spPr bwMode="auto">
          <a:xfrm>
            <a:off x="7812088" y="2852738"/>
            <a:ext cx="1008062" cy="576262"/>
          </a:xfrm>
          <a:prstGeom prst="wedgeRectCallout">
            <a:avLst>
              <a:gd name="adj1" fmla="val -217403"/>
              <a:gd name="adj2" fmla="val -2906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/>
              <a:t>шкала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771775" y="1268413"/>
            <a:ext cx="32400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 err="1">
                <a:solidFill>
                  <a:srgbClr val="FF0000"/>
                </a:solidFill>
              </a:rPr>
              <a:t>Анероид-безжидкостный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animBg="1"/>
      <p:bldP spid="6152" grpId="0" animBg="1"/>
      <p:bldP spid="6153" grpId="0" animBg="1"/>
      <p:bldP spid="6154" grpId="0" animBg="1"/>
      <p:bldP spid="615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7" descr="res506035F2-A21C-4A44-8571-ADA30E3100B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1916113"/>
            <a:ext cx="476250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Rectangle 8"/>
          <p:cNvSpPr>
            <a:spLocks noGrp="1" noRot="1" noChangeArrowheads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Барометр анероид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2195513" y="1268413"/>
            <a:ext cx="4032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>
                <a:solidFill>
                  <a:srgbClr val="FF0000"/>
                </a:solidFill>
              </a:rPr>
              <a:t>Устройство и принцип действия</a:t>
            </a:r>
          </a:p>
        </p:txBody>
      </p:sp>
      <p:sp>
        <p:nvSpPr>
          <p:cNvPr id="8202" name="AutoShape 10"/>
          <p:cNvSpPr>
            <a:spLocks noChangeArrowheads="1"/>
          </p:cNvSpPr>
          <p:nvPr/>
        </p:nvSpPr>
        <p:spPr bwMode="auto">
          <a:xfrm>
            <a:off x="0" y="1989138"/>
            <a:ext cx="2268538" cy="863600"/>
          </a:xfrm>
          <a:prstGeom prst="wedgeRectCallout">
            <a:avLst>
              <a:gd name="adj1" fmla="val 143773"/>
              <a:gd name="adj2" fmla="val 17297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/>
              <a:t>Коробочка с гофрированными основаниями</a:t>
            </a:r>
          </a:p>
        </p:txBody>
      </p:sp>
      <p:sp>
        <p:nvSpPr>
          <p:cNvPr id="8203" name="AutoShape 11"/>
          <p:cNvSpPr>
            <a:spLocks noChangeArrowheads="1"/>
          </p:cNvSpPr>
          <p:nvPr/>
        </p:nvSpPr>
        <p:spPr bwMode="auto">
          <a:xfrm>
            <a:off x="7308850" y="4221163"/>
            <a:ext cx="1584325" cy="431800"/>
          </a:xfrm>
          <a:prstGeom prst="wedgeRectCallout">
            <a:avLst>
              <a:gd name="adj1" fmla="val -172944"/>
              <a:gd name="adj2" fmla="val -21691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/>
              <a:t>пружина</a:t>
            </a:r>
          </a:p>
        </p:txBody>
      </p:sp>
      <p:sp>
        <p:nvSpPr>
          <p:cNvPr id="8204" name="AutoShape 12"/>
          <p:cNvSpPr>
            <a:spLocks noChangeArrowheads="1"/>
          </p:cNvSpPr>
          <p:nvPr/>
        </p:nvSpPr>
        <p:spPr bwMode="auto">
          <a:xfrm>
            <a:off x="5795963" y="6092825"/>
            <a:ext cx="1800225" cy="576263"/>
          </a:xfrm>
          <a:prstGeom prst="wedgeRectCallout">
            <a:avLst>
              <a:gd name="adj1" fmla="val -112259"/>
              <a:gd name="adj2" fmla="val -54641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/>
              <a:t>Передаточный механизм</a:t>
            </a:r>
          </a:p>
        </p:txBody>
      </p:sp>
      <p:sp>
        <p:nvSpPr>
          <p:cNvPr id="8205" name="AutoShape 13"/>
          <p:cNvSpPr>
            <a:spLocks noChangeArrowheads="1"/>
          </p:cNvSpPr>
          <p:nvPr/>
        </p:nvSpPr>
        <p:spPr bwMode="auto">
          <a:xfrm>
            <a:off x="7596188" y="2133600"/>
            <a:ext cx="1368425" cy="792163"/>
          </a:xfrm>
          <a:prstGeom prst="wedgeRectCallout">
            <a:avLst>
              <a:gd name="adj1" fmla="val -249421"/>
              <a:gd name="adj2" fmla="val -431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/>
              <a:t>Стрелка-указатель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1" grpId="0"/>
      <p:bldP spid="8202" grpId="0" animBg="1"/>
      <p:bldP spid="8203" grpId="0" animBg="1"/>
      <p:bldP spid="8204" grpId="0" animBg="1"/>
      <p:bldP spid="820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900</TotalTime>
  <Words>1122</Words>
  <Application>Microsoft Office PowerPoint</Application>
  <PresentationFormat>Экран (4:3)</PresentationFormat>
  <Paragraphs>107</Paragraphs>
  <Slides>33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Поток</vt:lpstr>
      <vt:lpstr>Барометр-анероид. Измерение атмосферного давления на различных высотах</vt:lpstr>
      <vt:lpstr>Ответим на вопросы:</vt:lpstr>
      <vt:lpstr>Ответим на вопросы:</vt:lpstr>
      <vt:lpstr>Для любознательных</vt:lpstr>
      <vt:lpstr>Современный барометр сделан безжидкостным! </vt:lpstr>
      <vt:lpstr>Слайд 6</vt:lpstr>
      <vt:lpstr>Слайд 7</vt:lpstr>
      <vt:lpstr>Барометр анероид</vt:lpstr>
      <vt:lpstr>Барометр анероид</vt:lpstr>
      <vt:lpstr>Слайд 10</vt:lpstr>
      <vt:lpstr>Слайд 11</vt:lpstr>
      <vt:lpstr>Слайд 12</vt:lpstr>
      <vt:lpstr>Слайд 13</vt:lpstr>
      <vt:lpstr>Слайд 14</vt:lpstr>
      <vt:lpstr>Для любителей географии</vt:lpstr>
      <vt:lpstr>Слайд 16</vt:lpstr>
      <vt:lpstr>Слайд 17</vt:lpstr>
      <vt:lpstr>Связь атмосферного давления с высотой </vt:lpstr>
      <vt:lpstr>Для любителей истории</vt:lpstr>
      <vt:lpstr>Памятник героям-стратонавтам</vt:lpstr>
      <vt:lpstr>Для любителей биологии</vt:lpstr>
      <vt:lpstr>Действие присосок в природе</vt:lpstr>
      <vt:lpstr>Атмосферное давление в живой природе </vt:lpstr>
      <vt:lpstr>Работа органов дыхания</vt:lpstr>
      <vt:lpstr>Механизм употребления жидкости</vt:lpstr>
      <vt:lpstr>Как переносит человек различную высоту над уровнем моря?</vt:lpstr>
      <vt:lpstr>Влияние атмосферного давления на организм человека</vt:lpstr>
      <vt:lpstr>Подведем итоги!</vt:lpstr>
      <vt:lpstr>Проверь себя!</vt:lpstr>
      <vt:lpstr>4) Атмосферным давлением называют:</vt:lpstr>
      <vt:lpstr>6)Наибольшее давление атмосфера оказывает в точке:</vt:lpstr>
      <vt:lpstr>Слайд 32</vt:lpstr>
      <vt:lpstr>Большое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Барометр-анероид. Измерение атмосферного давления на различных высотах</dc:title>
  <dc:creator>Samsung R-519</dc:creator>
  <cp:lastModifiedBy>Samsung R-519</cp:lastModifiedBy>
  <cp:revision>36</cp:revision>
  <dcterms:created xsi:type="dcterms:W3CDTF">2012-02-06T17:11:28Z</dcterms:created>
  <dcterms:modified xsi:type="dcterms:W3CDTF">2012-02-07T18:53:45Z</dcterms:modified>
</cp:coreProperties>
</file>