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56" r:id="rId2"/>
    <p:sldId id="274" r:id="rId3"/>
    <p:sldId id="268" r:id="rId4"/>
    <p:sldId id="266" r:id="rId5"/>
    <p:sldId id="259" r:id="rId6"/>
    <p:sldId id="303" r:id="rId7"/>
    <p:sldId id="267" r:id="rId8"/>
    <p:sldId id="273" r:id="rId9"/>
    <p:sldId id="276" r:id="rId10"/>
    <p:sldId id="277" r:id="rId11"/>
    <p:sldId id="278" r:id="rId12"/>
    <p:sldId id="283" r:id="rId13"/>
    <p:sldId id="288" r:id="rId14"/>
    <p:sldId id="289" r:id="rId15"/>
    <p:sldId id="290" r:id="rId16"/>
    <p:sldId id="293" r:id="rId17"/>
    <p:sldId id="291" r:id="rId18"/>
    <p:sldId id="294" r:id="rId19"/>
    <p:sldId id="298" r:id="rId20"/>
    <p:sldId id="295" r:id="rId21"/>
    <p:sldId id="302" r:id="rId22"/>
    <p:sldId id="304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3E46DF-C8AD-42FE-A4E4-10D9BC8C900E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C81446-F33B-46EB-9051-C177286C0C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302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9" name="Picture 8" descr="HD-PanelTitle-V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18" name="Picture 17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78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97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809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83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62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427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23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522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357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28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678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319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40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941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60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943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15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88825" cy="6856215"/>
            <a:chOff x="0" y="0"/>
            <a:chExt cx="12188825" cy="6856215"/>
          </a:xfrm>
        </p:grpSpPr>
        <p:pic>
          <p:nvPicPr>
            <p:cNvPr id="8" name="Picture 7" descr="HD-PanelContent-V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1" y="76265"/>
              <a:ext cx="758952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93"/>
            <a:stretch/>
          </p:blipFill>
          <p:spPr>
            <a:xfrm rot="5400000">
              <a:off x="5706470" y="6173526"/>
              <a:ext cx="758952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AC02F36-D71E-4915-9BED-0B3E886378F7}" type="datetimeFigureOut">
              <a:rPr lang="ru-RU" smtClean="0"/>
              <a:t>15.11.2018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EFE2067-AA4A-455F-8EBC-E4688778A7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74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strport.ru/sites/default/files/plan-zastroyki-uchastka.pn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hyperlink" Target="http://strport.ru/sites/default/files/pr_esk_sh_004.jpg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87640" y="1659230"/>
            <a:ext cx="7967729" cy="3324894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кейс- метода</a:t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уроках технологии в соответствии с ФГОС ООО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90197" y="5692462"/>
            <a:ext cx="5168721" cy="116553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 учитель технологии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А.М.Кошелев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6169" y="162893"/>
            <a:ext cx="97106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Школа № 12 г. Сарова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93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982132"/>
            <a:ext cx="9677398" cy="1303867"/>
          </a:xfrm>
        </p:spPr>
        <p:txBody>
          <a:bodyPr>
            <a:normAutofit/>
          </a:bodyPr>
          <a:lstStyle/>
          <a:p>
            <a:r>
              <a:rPr lang="ru-RU" sz="1800" b="1" dirty="0"/>
              <a:t>Кейс №2. Вы собрали семейный совет, на котором решаете, куда отправиться в отпуск. В обсуждении участвует вся семья, включая Колю – ученика </a:t>
            </a:r>
            <a:r>
              <a:rPr lang="ru-RU" sz="1800" b="1" dirty="0" smtClean="0"/>
              <a:t>8 </a:t>
            </a:r>
            <a:r>
              <a:rPr lang="ru-RU" sz="1800" b="1" dirty="0"/>
              <a:t>класса.</a:t>
            </a:r>
            <a:br>
              <a:rPr lang="ru-RU" sz="1800" b="1" dirty="0"/>
            </a:br>
            <a:r>
              <a:rPr lang="ru-RU" sz="1800" b="1" dirty="0"/>
              <a:t>Давайте попробуем решить такую задачу.</a:t>
            </a:r>
            <a:br>
              <a:rPr lang="ru-RU" sz="1800" b="1" dirty="0"/>
            </a:b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8410" y="2556932"/>
            <a:ext cx="9601196" cy="3318936"/>
          </a:xfrm>
        </p:spPr>
        <p:txBody>
          <a:bodyPr/>
          <a:lstStyle/>
          <a:p>
            <a:r>
              <a:rPr lang="ru-RU" dirty="0"/>
              <a:t>Семья из трех человек планирует поехать из города </a:t>
            </a:r>
            <a:r>
              <a:rPr lang="ru-RU" dirty="0" smtClean="0"/>
              <a:t>Саров Нижегородской  </a:t>
            </a:r>
            <a:r>
              <a:rPr lang="ru-RU" dirty="0"/>
              <a:t>области в Геленджик. Можно ехать поездом, а можно — на своей машине. Билет на поезд на одного человека стоит </a:t>
            </a:r>
            <a:r>
              <a:rPr lang="ru-RU" dirty="0" smtClean="0"/>
              <a:t>3750 рублей</a:t>
            </a:r>
            <a:r>
              <a:rPr lang="ru-RU" dirty="0"/>
              <a:t>. Автомобиль расходует 8 литров бензина на 100 километров пути, расстояние по шоссе равно </a:t>
            </a:r>
            <a:r>
              <a:rPr lang="ru-RU" dirty="0" smtClean="0"/>
              <a:t>1300 </a:t>
            </a:r>
            <a:r>
              <a:rPr lang="ru-RU" dirty="0"/>
              <a:t>км, а цена бензина равна </a:t>
            </a:r>
            <a:r>
              <a:rPr lang="ru-RU" dirty="0" smtClean="0"/>
              <a:t>39рублям </a:t>
            </a:r>
            <a:r>
              <a:rPr lang="ru-RU" dirty="0"/>
              <a:t>за литр. Сколько рублей придется заплатить за наиболее дешевую поездку на троих?</a:t>
            </a:r>
          </a:p>
        </p:txBody>
      </p:sp>
    </p:spTree>
    <p:extLst>
      <p:ext uri="{BB962C8B-B14F-4D97-AF65-F5344CB8AC3E}">
        <p14:creationId xmlns:p14="http://schemas.microsoft.com/office/powerpoint/2010/main" val="410257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Предлагаю Вам следующий план решения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	Сколько стоит проезд на поезде.</a:t>
            </a:r>
          </a:p>
          <a:p>
            <a:r>
              <a:rPr lang="ru-RU" dirty="0"/>
              <a:t>2.	Сколько литров бензина потребуется на дорогу.</a:t>
            </a:r>
          </a:p>
          <a:p>
            <a:r>
              <a:rPr lang="ru-RU" dirty="0"/>
              <a:t>3.	Вычислить стоимость бензина.</a:t>
            </a:r>
          </a:p>
          <a:p>
            <a:r>
              <a:rPr lang="ru-RU" dirty="0"/>
              <a:t>4.	Сделать вывод.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453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9871" y="1180914"/>
            <a:ext cx="9601196" cy="1303867"/>
          </a:xfrm>
        </p:spPr>
        <p:txBody>
          <a:bodyPr>
            <a:normAutofit/>
          </a:bodyPr>
          <a:lstStyle/>
          <a:p>
            <a:r>
              <a:rPr lang="ru-RU" dirty="0" smtClean="0"/>
              <a:t>Кейс « </a:t>
            </a:r>
            <a:r>
              <a:rPr lang="ru-RU" dirty="0" smtClean="0"/>
              <a:t>Технология ведения дома»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05948" y="2610678"/>
            <a:ext cx="80175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Урок </a:t>
            </a:r>
            <a:r>
              <a:rPr lang="ru-RU" sz="3600" b="1" dirty="0" smtClean="0">
                <a:solidFill>
                  <a:srgbClr val="FF0000"/>
                </a:solidFill>
              </a:rPr>
              <a:t>1-2</a:t>
            </a:r>
            <a:endParaRPr lang="ru-RU" sz="3600" b="1" dirty="0">
              <a:solidFill>
                <a:srgbClr val="FF0000"/>
              </a:solidFill>
            </a:endParaRP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Объяснение нового материала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1286" y="3684104"/>
            <a:ext cx="4664766" cy="233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92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79304" y="993913"/>
            <a:ext cx="6559826" cy="159026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Как построить дом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4412974" y="2716696"/>
            <a:ext cx="2729948" cy="8613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142922" y="2716696"/>
            <a:ext cx="1" cy="13384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7142922" y="2716696"/>
            <a:ext cx="2385391" cy="1007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2385391" y="4015408"/>
            <a:ext cx="282271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Что такое дом?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85722" y="4055165"/>
            <a:ext cx="1835425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строить?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528313" y="3723861"/>
            <a:ext cx="21336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Из чего строить?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842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Классификация строительных материалов</a:t>
            </a:r>
            <a:endParaRPr lang="ru-RU" dirty="0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1762539" y="2027583"/>
            <a:ext cx="2093844" cy="1219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4664765" y="2027583"/>
            <a:ext cx="13252" cy="20275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785113" y="2027583"/>
            <a:ext cx="1404730" cy="20275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9130748" y="2027583"/>
            <a:ext cx="901148" cy="20275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477078" y="3405809"/>
            <a:ext cx="2332383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степени готовности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890052" y="4320209"/>
            <a:ext cx="45719" cy="45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64835" y="3597965"/>
            <a:ext cx="198782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происхождению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18852" y="3597965"/>
            <a:ext cx="231913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технологическому признаку</a:t>
            </a:r>
            <a:endParaRPr lang="ru-RU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329530" y="3624469"/>
            <a:ext cx="219986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 назначению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610678" y="501076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4351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Определение2</a:t>
            </a:r>
            <a:r>
              <a:rPr lang="ru-RU" dirty="0"/>
              <a:t>: Технология строительного производства</a:t>
            </a:r>
            <a:br>
              <a:rPr lang="ru-RU" dirty="0"/>
            </a:br>
            <a:r>
              <a:rPr lang="ru-RU" dirty="0"/>
              <a:t>Совокупность процессов по изготовлению изделий и конструкций и превращению их в готовую продукцию строительства - здания и </a:t>
            </a:r>
            <a:r>
              <a:rPr lang="ru-RU" dirty="0" smtClean="0"/>
              <a:t>сооружения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[</a:t>
            </a:r>
            <a:r>
              <a:rPr lang="ru-RU" dirty="0"/>
              <a:t>Терминологический словарь по строительству Госстроя СССР)]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762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1219200" y="887896"/>
            <a:ext cx="9727095" cy="4651513"/>
            <a:chOff x="10" y="10"/>
            <a:chExt cx="10287" cy="3761"/>
          </a:xfrm>
        </p:grpSpPr>
        <p:sp>
          <p:nvSpPr>
            <p:cNvPr id="4" name="Freeform 53"/>
            <p:cNvSpPr>
              <a:spLocks/>
            </p:cNvSpPr>
            <p:nvPr/>
          </p:nvSpPr>
          <p:spPr bwMode="auto">
            <a:xfrm>
              <a:off x="3374" y="1856"/>
              <a:ext cx="3398" cy="1377"/>
            </a:xfrm>
            <a:custGeom>
              <a:avLst/>
              <a:gdLst>
                <a:gd name="T0" fmla="+- 0 3375 3375"/>
                <a:gd name="T1" fmla="*/ T0 w 3398"/>
                <a:gd name="T2" fmla="+- 0 1857 1857"/>
                <a:gd name="T3" fmla="*/ 1857 h 1377"/>
                <a:gd name="T4" fmla="+- 0 5074 3375"/>
                <a:gd name="T5" fmla="*/ T4 w 3398"/>
                <a:gd name="T6" fmla="+- 0 1857 1857"/>
                <a:gd name="T7" fmla="*/ 1857 h 1377"/>
                <a:gd name="T8" fmla="+- 0 5074 3375"/>
                <a:gd name="T9" fmla="*/ T8 w 3398"/>
                <a:gd name="T10" fmla="+- 0 3233 1857"/>
                <a:gd name="T11" fmla="*/ 3233 h 1377"/>
                <a:gd name="T12" fmla="+- 0 6773 3375"/>
                <a:gd name="T13" fmla="*/ T12 w 3398"/>
                <a:gd name="T14" fmla="+- 0 3233 1857"/>
                <a:gd name="T15" fmla="*/ 3233 h 137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3398" h="1377">
                  <a:moveTo>
                    <a:pt x="0" y="0"/>
                  </a:moveTo>
                  <a:lnTo>
                    <a:pt x="1699" y="0"/>
                  </a:lnTo>
                  <a:lnTo>
                    <a:pt x="1699" y="1376"/>
                  </a:lnTo>
                  <a:lnTo>
                    <a:pt x="3398" y="1376"/>
                  </a:lnTo>
                </a:path>
              </a:pathLst>
            </a:custGeom>
            <a:noFill/>
            <a:ln w="12700">
              <a:solidFill>
                <a:srgbClr val="EC7C3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5" name="Line 52"/>
            <p:cNvCxnSpPr/>
            <p:nvPr/>
          </p:nvCxnSpPr>
          <p:spPr bwMode="auto">
            <a:xfrm>
              <a:off x="5665" y="1873"/>
              <a:ext cx="1118" cy="0"/>
            </a:xfrm>
            <a:prstGeom prst="line">
              <a:avLst/>
            </a:prstGeom>
            <a:noFill/>
            <a:ln w="34036">
              <a:solidFill>
                <a:srgbClr val="EC7C3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" name="Freeform 51"/>
            <p:cNvSpPr>
              <a:spLocks/>
            </p:cNvSpPr>
            <p:nvPr/>
          </p:nvSpPr>
          <p:spPr bwMode="auto">
            <a:xfrm>
              <a:off x="3374" y="547"/>
              <a:ext cx="3398" cy="1310"/>
            </a:xfrm>
            <a:custGeom>
              <a:avLst/>
              <a:gdLst>
                <a:gd name="T0" fmla="+- 0 3375 3375"/>
                <a:gd name="T1" fmla="*/ T0 w 3398"/>
                <a:gd name="T2" fmla="+- 0 1856 547"/>
                <a:gd name="T3" fmla="*/ 1856 h 1310"/>
                <a:gd name="T4" fmla="+- 0 5074 3375"/>
                <a:gd name="T5" fmla="*/ T4 w 3398"/>
                <a:gd name="T6" fmla="+- 0 1856 547"/>
                <a:gd name="T7" fmla="*/ 1856 h 1310"/>
                <a:gd name="T8" fmla="+- 0 5074 3375"/>
                <a:gd name="T9" fmla="*/ T8 w 3398"/>
                <a:gd name="T10" fmla="+- 0 547 547"/>
                <a:gd name="T11" fmla="*/ 547 h 1310"/>
                <a:gd name="T12" fmla="+- 0 6773 3375"/>
                <a:gd name="T13" fmla="*/ T12 w 3398"/>
                <a:gd name="T14" fmla="+- 0 547 547"/>
                <a:gd name="T15" fmla="*/ 547 h 1310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3398" h="1310">
                  <a:moveTo>
                    <a:pt x="0" y="1309"/>
                  </a:moveTo>
                  <a:lnTo>
                    <a:pt x="1699" y="1309"/>
                  </a:lnTo>
                  <a:lnTo>
                    <a:pt x="1699" y="0"/>
                  </a:lnTo>
                  <a:lnTo>
                    <a:pt x="3398" y="0"/>
                  </a:lnTo>
                </a:path>
              </a:pathLst>
            </a:custGeom>
            <a:noFill/>
            <a:ln w="12700">
              <a:solidFill>
                <a:srgbClr val="EC7C3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Rectangle 50"/>
            <p:cNvSpPr>
              <a:spLocks noChangeArrowheads="1"/>
            </p:cNvSpPr>
            <p:nvPr/>
          </p:nvSpPr>
          <p:spPr bwMode="auto">
            <a:xfrm>
              <a:off x="10" y="1319"/>
              <a:ext cx="5655" cy="1075"/>
            </a:xfrm>
            <a:prstGeom prst="rect">
              <a:avLst/>
            </a:prstGeom>
            <a:solidFill>
              <a:srgbClr val="5B9B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ectangle 49"/>
            <p:cNvSpPr>
              <a:spLocks noChangeArrowheads="1"/>
            </p:cNvSpPr>
            <p:nvPr/>
          </p:nvSpPr>
          <p:spPr bwMode="auto">
            <a:xfrm>
              <a:off x="10" y="1319"/>
              <a:ext cx="5655" cy="1075"/>
            </a:xfrm>
            <a:prstGeom prst="rect">
              <a:avLst/>
            </a:prstGeom>
            <a:noFill/>
            <a:ln w="1270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ectangle 48"/>
            <p:cNvSpPr>
              <a:spLocks noChangeArrowheads="1"/>
            </p:cNvSpPr>
            <p:nvPr/>
          </p:nvSpPr>
          <p:spPr bwMode="auto">
            <a:xfrm>
              <a:off x="6772" y="10"/>
              <a:ext cx="3525" cy="1075"/>
            </a:xfrm>
            <a:prstGeom prst="rect">
              <a:avLst/>
            </a:prstGeom>
            <a:solidFill>
              <a:srgbClr val="EC7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ectangle 47"/>
            <p:cNvSpPr>
              <a:spLocks noChangeArrowheads="1"/>
            </p:cNvSpPr>
            <p:nvPr/>
          </p:nvSpPr>
          <p:spPr bwMode="auto">
            <a:xfrm>
              <a:off x="6772" y="10"/>
              <a:ext cx="3525" cy="1075"/>
            </a:xfrm>
            <a:prstGeom prst="rect">
              <a:avLst/>
            </a:prstGeom>
            <a:noFill/>
            <a:ln w="1270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ectangle 46"/>
            <p:cNvSpPr>
              <a:spLocks noChangeArrowheads="1"/>
            </p:cNvSpPr>
            <p:nvPr/>
          </p:nvSpPr>
          <p:spPr bwMode="auto">
            <a:xfrm>
              <a:off x="6772" y="1353"/>
              <a:ext cx="3525" cy="1075"/>
            </a:xfrm>
            <a:prstGeom prst="rect">
              <a:avLst/>
            </a:prstGeom>
            <a:solidFill>
              <a:srgbClr val="EC7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ectangle 45"/>
            <p:cNvSpPr>
              <a:spLocks noChangeArrowheads="1"/>
            </p:cNvSpPr>
            <p:nvPr/>
          </p:nvSpPr>
          <p:spPr bwMode="auto">
            <a:xfrm>
              <a:off x="6772" y="1353"/>
              <a:ext cx="3525" cy="1075"/>
            </a:xfrm>
            <a:prstGeom prst="rect">
              <a:avLst/>
            </a:prstGeom>
            <a:noFill/>
            <a:ln w="1270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Rectangle 44"/>
            <p:cNvSpPr>
              <a:spLocks noChangeArrowheads="1"/>
            </p:cNvSpPr>
            <p:nvPr/>
          </p:nvSpPr>
          <p:spPr bwMode="auto">
            <a:xfrm>
              <a:off x="6772" y="2696"/>
              <a:ext cx="3525" cy="1075"/>
            </a:xfrm>
            <a:prstGeom prst="rect">
              <a:avLst/>
            </a:prstGeom>
            <a:solidFill>
              <a:srgbClr val="EC7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Rectangle 43"/>
            <p:cNvSpPr>
              <a:spLocks noChangeArrowheads="1"/>
            </p:cNvSpPr>
            <p:nvPr/>
          </p:nvSpPr>
          <p:spPr bwMode="auto">
            <a:xfrm>
              <a:off x="6772" y="2696"/>
              <a:ext cx="3525" cy="1075"/>
            </a:xfrm>
            <a:prstGeom prst="rect">
              <a:avLst/>
            </a:prstGeom>
            <a:noFill/>
            <a:ln w="12700">
              <a:solidFill>
                <a:srgbClr val="FFFF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Text Box 42"/>
            <p:cNvSpPr txBox="1">
              <a:spLocks noChangeArrowheads="1"/>
            </p:cNvSpPr>
            <p:nvPr/>
          </p:nvSpPr>
          <p:spPr bwMode="auto">
            <a:xfrm>
              <a:off x="6772" y="2696"/>
              <a:ext cx="3525" cy="1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810895" marR="807085" lvl="0" indent="0" algn="ctr" defTabSz="914400" eaLnBrk="1" fontAlgn="auto" latinLnBrk="0" hangingPunct="1">
                <a:lnSpc>
                  <a:spcPct val="100000"/>
                </a:lnSpc>
                <a:spcBef>
                  <a:spcPts val="146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ГОСТ</a:t>
              </a:r>
              <a:endParaRPr kumimoji="0" lang="ru-RU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</p:txBody>
        </p:sp>
        <p:sp>
          <p:nvSpPr>
            <p:cNvPr id="16" name="Text Box 41"/>
            <p:cNvSpPr txBox="1">
              <a:spLocks noChangeArrowheads="1"/>
            </p:cNvSpPr>
            <p:nvPr/>
          </p:nvSpPr>
          <p:spPr bwMode="auto">
            <a:xfrm>
              <a:off x="6772" y="1336"/>
              <a:ext cx="3525" cy="1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810895" marR="810895" lvl="0" indent="0" algn="ctr" defTabSz="914400" eaLnBrk="1" fontAlgn="auto" latinLnBrk="0" hangingPunct="1">
                <a:lnSpc>
                  <a:spcPct val="100000"/>
                </a:lnSpc>
                <a:spcBef>
                  <a:spcPts val="154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СНиП</a:t>
              </a:r>
              <a:endPara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</p:txBody>
        </p:sp>
        <p:sp>
          <p:nvSpPr>
            <p:cNvPr id="17" name="Text Box 40"/>
            <p:cNvSpPr txBox="1">
              <a:spLocks noChangeArrowheads="1"/>
            </p:cNvSpPr>
            <p:nvPr/>
          </p:nvSpPr>
          <p:spPr bwMode="auto">
            <a:xfrm flipH="1">
              <a:off x="4781" y="1336"/>
              <a:ext cx="43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3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 </a:t>
              </a:r>
              <a:endPara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ство</a:t>
              </a:r>
              <a:endPara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</p:txBody>
        </p:sp>
        <p:sp>
          <p:nvSpPr>
            <p:cNvPr id="18" name="Text Box 39"/>
            <p:cNvSpPr txBox="1">
              <a:spLocks noChangeArrowheads="1"/>
            </p:cNvSpPr>
            <p:nvPr/>
          </p:nvSpPr>
          <p:spPr bwMode="auto">
            <a:xfrm>
              <a:off x="10" y="1336"/>
              <a:ext cx="5054" cy="1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840740" marR="0" lvl="0" indent="0" defTabSz="914400" eaLnBrk="1" fontAlgn="auto" latinLnBrk="0" hangingPunct="1">
                <a:lnSpc>
                  <a:spcPts val="2150"/>
                </a:lnSpc>
                <a:spcBef>
                  <a:spcPts val="32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Законы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 и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правила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,</a:t>
              </a:r>
              <a:endPara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  <a:p>
              <a:pPr marL="12700" marR="0" lvl="0" indent="0" defTabSz="914400" eaLnBrk="1" fontAlgn="auto" latinLnBrk="0" hangingPunct="1">
                <a:lnSpc>
                  <a:spcPts val="21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регламентирующие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строитель</a:t>
              </a:r>
              <a:r>
                <a:rPr kumimoji="0" lang="ru-RU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ство</a:t>
              </a:r>
              <a:endPara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</p:txBody>
        </p:sp>
        <p:sp>
          <p:nvSpPr>
            <p:cNvPr id="19" name="Text Box 38"/>
            <p:cNvSpPr txBox="1">
              <a:spLocks noChangeArrowheads="1"/>
            </p:cNvSpPr>
            <p:nvPr/>
          </p:nvSpPr>
          <p:spPr bwMode="auto">
            <a:xfrm>
              <a:off x="6772" y="10"/>
              <a:ext cx="3525" cy="1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691515" marR="0" lvl="0" indent="0" defTabSz="914400" eaLnBrk="1" fontAlgn="auto" latinLnBrk="0" hangingPunct="1">
                <a:lnSpc>
                  <a:spcPct val="100000"/>
                </a:lnSpc>
                <a:spcBef>
                  <a:spcPts val="14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САНПиН</a:t>
              </a:r>
              <a:endParaRPr kumimoji="0" lang="ru-RU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80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3" name="Group 55"/>
          <p:cNvGrpSpPr>
            <a:grpSpLocks/>
          </p:cNvGrpSpPr>
          <p:nvPr/>
        </p:nvGrpSpPr>
        <p:grpSpPr bwMode="auto">
          <a:xfrm>
            <a:off x="2411896" y="1099930"/>
            <a:ext cx="6970643" cy="5380383"/>
            <a:chOff x="5722" y="313"/>
            <a:chExt cx="5523" cy="4421"/>
          </a:xfrm>
        </p:grpSpPr>
        <p:pic>
          <p:nvPicPr>
            <p:cNvPr id="4" name="Picture 5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2" y="313"/>
              <a:ext cx="5523" cy="4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58"/>
            <p:cNvSpPr txBox="1">
              <a:spLocks noChangeArrowheads="1"/>
            </p:cNvSpPr>
            <p:nvPr/>
          </p:nvSpPr>
          <p:spPr bwMode="auto">
            <a:xfrm>
              <a:off x="8658" y="1497"/>
              <a:ext cx="1212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>
                <a:lnSpc>
                  <a:spcPts val="1145"/>
                </a:lnSpc>
                <a:spcAft>
                  <a:spcPts val="0"/>
                </a:spcAft>
              </a:pPr>
              <a:r>
                <a:rPr lang="en-US" sz="1150">
                  <a:solidFill>
                    <a:srgbClr val="FFFFFF"/>
                  </a:solidFill>
                  <a:effectLst/>
                  <a:latin typeface="Trebuchet MS"/>
                  <a:ea typeface="Times New Roman"/>
                </a:rPr>
                <a:t>Требования</a:t>
              </a:r>
              <a:endParaRPr lang="ru-RU" sz="11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6" name="Text Box 57"/>
            <p:cNvSpPr txBox="1">
              <a:spLocks noChangeArrowheads="1"/>
            </p:cNvSpPr>
            <p:nvPr/>
          </p:nvSpPr>
          <p:spPr bwMode="auto">
            <a:xfrm>
              <a:off x="6994" y="1899"/>
              <a:ext cx="926" cy="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>
                <a:lnSpc>
                  <a:spcPts val="1350"/>
                </a:lnSpc>
                <a:spcAft>
                  <a:spcPts val="0"/>
                </a:spcAft>
              </a:pPr>
              <a:r>
                <a:rPr lang="en-US" sz="1400" b="1">
                  <a:solidFill>
                    <a:srgbClr val="FFFFFF"/>
                  </a:solidFill>
                  <a:effectLst/>
                  <a:latin typeface="Arial"/>
                  <a:ea typeface="Times New Roman"/>
                  <a:cs typeface="Times New Roman"/>
                </a:rPr>
                <a:t>Законы</a:t>
              </a:r>
              <a:endParaRPr lang="ru-RU" sz="11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" name="Text Box 56"/>
            <p:cNvSpPr txBox="1">
              <a:spLocks noChangeArrowheads="1"/>
            </p:cNvSpPr>
            <p:nvPr/>
          </p:nvSpPr>
          <p:spPr bwMode="auto">
            <a:xfrm>
              <a:off x="8187" y="3123"/>
              <a:ext cx="107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R="8890" algn="ctr">
                <a:lnSpc>
                  <a:spcPts val="1135"/>
                </a:lnSpc>
                <a:spcAft>
                  <a:spcPts val="0"/>
                </a:spcAft>
              </a:pPr>
              <a:r>
                <a:rPr lang="en-US" sz="1200">
                  <a:solidFill>
                    <a:srgbClr val="FFFFFF"/>
                  </a:solidFill>
                  <a:effectLst/>
                  <a:latin typeface="Trebuchet MS"/>
                  <a:ea typeface="Times New Roman"/>
                </a:rPr>
                <a:t>Нормы,</a:t>
              </a:r>
              <a:endParaRPr lang="ru-RU" sz="1100">
                <a:effectLst/>
                <a:latin typeface="Times New Roman"/>
                <a:ea typeface="Times New Roman"/>
              </a:endParaRPr>
            </a:p>
            <a:p>
              <a:pPr marR="11430" algn="ctr">
                <a:lnSpc>
                  <a:spcPts val="1310"/>
                </a:lnSpc>
                <a:spcAft>
                  <a:spcPts val="0"/>
                </a:spcAft>
              </a:pPr>
              <a:r>
                <a:rPr lang="en-US" sz="1150">
                  <a:solidFill>
                    <a:srgbClr val="FFFFFF"/>
                  </a:solidFill>
                  <a:effectLst/>
                  <a:latin typeface="Trebuchet MS"/>
                  <a:ea typeface="Times New Roman"/>
                </a:rPr>
                <a:t>стандарты</a:t>
              </a:r>
              <a:endParaRPr lang="ru-RU" sz="110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839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14935" marR="249555">
              <a:spcBef>
                <a:spcPts val="1060"/>
              </a:spcBef>
            </a:pP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Урок 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3</a:t>
            </a:r>
            <a:r>
              <a:rPr lang="ru-RU" sz="3600" b="1" dirty="0" smtClean="0">
                <a:solidFill>
                  <a:srgbClr val="FF0000"/>
                </a:solidFill>
                <a:latin typeface="Times New Roman"/>
                <a:ea typeface="Times New Roman"/>
              </a:rPr>
              <a:t>-5</a:t>
            </a: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.</a:t>
            </a:r>
            <a:r>
              <a:rPr lang="ru-RU" sz="3600" b="1" dirty="0">
                <a:latin typeface="Times New Roman"/>
                <a:ea typeface="Times New Roman"/>
              </a:rPr>
              <a:t/>
            </a:r>
            <a:br>
              <a:rPr lang="ru-RU" sz="3600" b="1" dirty="0">
                <a:latin typeface="Times New Roman"/>
                <a:ea typeface="Times New Roman"/>
              </a:rPr>
            </a:br>
            <a:r>
              <a:rPr lang="ru-RU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Специфика рынка ИЖС. Качество строительства.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Факторы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,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влияющие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на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качество</a:t>
            </a:r>
            <a:r>
              <a:rPr lang="en-US" sz="3600" b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/>
                <a:ea typeface="Times New Roman"/>
              </a:rPr>
              <a:t>строительства</a:t>
            </a: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endParaRPr lang="ru-RU" dirty="0"/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199861" y="2563193"/>
            <a:ext cx="7805530" cy="3365165"/>
            <a:chOff x="10" y="10"/>
            <a:chExt cx="7125" cy="5039"/>
          </a:xfrm>
        </p:grpSpPr>
        <p:sp>
          <p:nvSpPr>
            <p:cNvPr id="4" name="Freeform 16"/>
            <p:cNvSpPr>
              <a:spLocks/>
            </p:cNvSpPr>
            <p:nvPr/>
          </p:nvSpPr>
          <p:spPr bwMode="auto">
            <a:xfrm>
              <a:off x="2423" y="2751"/>
              <a:ext cx="2298" cy="2298"/>
            </a:xfrm>
            <a:custGeom>
              <a:avLst/>
              <a:gdLst>
                <a:gd name="T0" fmla="+- 0 3497 2424"/>
                <a:gd name="T1" fmla="*/ T0 w 2298"/>
                <a:gd name="T2" fmla="+- 0 2754 2751"/>
                <a:gd name="T3" fmla="*/ 2754 h 2298"/>
                <a:gd name="T4" fmla="+- 0 3350 2424"/>
                <a:gd name="T5" fmla="*/ T4 w 2298"/>
                <a:gd name="T6" fmla="+- 0 2773 2751"/>
                <a:gd name="T7" fmla="*/ 2773 h 2298"/>
                <a:gd name="T8" fmla="+- 0 3210 2424"/>
                <a:gd name="T9" fmla="*/ T8 w 2298"/>
                <a:gd name="T10" fmla="+- 0 2810 2751"/>
                <a:gd name="T11" fmla="*/ 2810 h 2298"/>
                <a:gd name="T12" fmla="+- 0 3077 2424"/>
                <a:gd name="T13" fmla="*/ T12 w 2298"/>
                <a:gd name="T14" fmla="+- 0 2864 2751"/>
                <a:gd name="T15" fmla="*/ 2864 h 2298"/>
                <a:gd name="T16" fmla="+- 0 2953 2424"/>
                <a:gd name="T17" fmla="*/ T16 w 2298"/>
                <a:gd name="T18" fmla="+- 0 2933 2751"/>
                <a:gd name="T19" fmla="*/ 2933 h 2298"/>
                <a:gd name="T20" fmla="+- 0 2839 2424"/>
                <a:gd name="T21" fmla="*/ T20 w 2298"/>
                <a:gd name="T22" fmla="+- 0 3016 2751"/>
                <a:gd name="T23" fmla="*/ 3016 h 2298"/>
                <a:gd name="T24" fmla="+- 0 2736 2424"/>
                <a:gd name="T25" fmla="*/ T24 w 2298"/>
                <a:gd name="T26" fmla="+- 0 3113 2751"/>
                <a:gd name="T27" fmla="*/ 3113 h 2298"/>
                <a:gd name="T28" fmla="+- 0 2645 2424"/>
                <a:gd name="T29" fmla="*/ T28 w 2298"/>
                <a:gd name="T30" fmla="+- 0 3222 2751"/>
                <a:gd name="T31" fmla="*/ 3222 h 2298"/>
                <a:gd name="T32" fmla="+- 0 2569 2424"/>
                <a:gd name="T33" fmla="*/ T32 w 2298"/>
                <a:gd name="T34" fmla="+- 0 3341 2751"/>
                <a:gd name="T35" fmla="*/ 3341 h 2298"/>
                <a:gd name="T36" fmla="+- 0 2507 2424"/>
                <a:gd name="T37" fmla="*/ T36 w 2298"/>
                <a:gd name="T38" fmla="+- 0 3470 2751"/>
                <a:gd name="T39" fmla="*/ 3470 h 2298"/>
                <a:gd name="T40" fmla="+- 0 2462 2424"/>
                <a:gd name="T41" fmla="*/ T40 w 2298"/>
                <a:gd name="T42" fmla="+- 0 3606 2751"/>
                <a:gd name="T43" fmla="*/ 3606 h 2298"/>
                <a:gd name="T44" fmla="+- 0 2433 2424"/>
                <a:gd name="T45" fmla="*/ T44 w 2298"/>
                <a:gd name="T46" fmla="+- 0 3750 2751"/>
                <a:gd name="T47" fmla="*/ 3750 h 2298"/>
                <a:gd name="T48" fmla="+- 0 2424 2424"/>
                <a:gd name="T49" fmla="*/ T48 w 2298"/>
                <a:gd name="T50" fmla="+- 0 3900 2751"/>
                <a:gd name="T51" fmla="*/ 3900 h 2298"/>
                <a:gd name="T52" fmla="+- 0 2433 2424"/>
                <a:gd name="T53" fmla="*/ T52 w 2298"/>
                <a:gd name="T54" fmla="+- 0 4050 2751"/>
                <a:gd name="T55" fmla="*/ 4050 h 2298"/>
                <a:gd name="T56" fmla="+- 0 2462 2424"/>
                <a:gd name="T57" fmla="*/ T56 w 2298"/>
                <a:gd name="T58" fmla="+- 0 4194 2751"/>
                <a:gd name="T59" fmla="*/ 4194 h 2298"/>
                <a:gd name="T60" fmla="+- 0 2507 2424"/>
                <a:gd name="T61" fmla="*/ T60 w 2298"/>
                <a:gd name="T62" fmla="+- 0 4331 2751"/>
                <a:gd name="T63" fmla="*/ 4331 h 2298"/>
                <a:gd name="T64" fmla="+- 0 2569 2424"/>
                <a:gd name="T65" fmla="*/ T64 w 2298"/>
                <a:gd name="T66" fmla="+- 0 4459 2751"/>
                <a:gd name="T67" fmla="*/ 4459 h 2298"/>
                <a:gd name="T68" fmla="+- 0 2645 2424"/>
                <a:gd name="T69" fmla="*/ T68 w 2298"/>
                <a:gd name="T70" fmla="+- 0 4579 2751"/>
                <a:gd name="T71" fmla="*/ 4579 h 2298"/>
                <a:gd name="T72" fmla="+- 0 2736 2424"/>
                <a:gd name="T73" fmla="*/ T72 w 2298"/>
                <a:gd name="T74" fmla="+- 0 4687 2751"/>
                <a:gd name="T75" fmla="*/ 4687 h 2298"/>
                <a:gd name="T76" fmla="+- 0 2839 2424"/>
                <a:gd name="T77" fmla="*/ T76 w 2298"/>
                <a:gd name="T78" fmla="+- 0 4784 2751"/>
                <a:gd name="T79" fmla="*/ 4784 h 2298"/>
                <a:gd name="T80" fmla="+- 0 2953 2424"/>
                <a:gd name="T81" fmla="*/ T80 w 2298"/>
                <a:gd name="T82" fmla="+- 0 4867 2751"/>
                <a:gd name="T83" fmla="*/ 4867 h 2298"/>
                <a:gd name="T84" fmla="+- 0 3077 2424"/>
                <a:gd name="T85" fmla="*/ T84 w 2298"/>
                <a:gd name="T86" fmla="+- 0 4937 2751"/>
                <a:gd name="T87" fmla="*/ 4937 h 2298"/>
                <a:gd name="T88" fmla="+- 0 3210 2424"/>
                <a:gd name="T89" fmla="*/ T88 w 2298"/>
                <a:gd name="T90" fmla="+- 0 4990 2751"/>
                <a:gd name="T91" fmla="*/ 4990 h 2298"/>
                <a:gd name="T92" fmla="+- 0 3350 2424"/>
                <a:gd name="T93" fmla="*/ T92 w 2298"/>
                <a:gd name="T94" fmla="+- 0 5027 2751"/>
                <a:gd name="T95" fmla="*/ 5027 h 2298"/>
                <a:gd name="T96" fmla="+- 0 3497 2424"/>
                <a:gd name="T97" fmla="*/ T96 w 2298"/>
                <a:gd name="T98" fmla="+- 0 5047 2751"/>
                <a:gd name="T99" fmla="*/ 5047 h 2298"/>
                <a:gd name="T100" fmla="+- 0 3648 2424"/>
                <a:gd name="T101" fmla="*/ T100 w 2298"/>
                <a:gd name="T102" fmla="+- 0 5047 2751"/>
                <a:gd name="T103" fmla="*/ 5047 h 2298"/>
                <a:gd name="T104" fmla="+- 0 3795 2424"/>
                <a:gd name="T105" fmla="*/ T104 w 2298"/>
                <a:gd name="T106" fmla="+- 0 5027 2751"/>
                <a:gd name="T107" fmla="*/ 5027 h 2298"/>
                <a:gd name="T108" fmla="+- 0 3936 2424"/>
                <a:gd name="T109" fmla="*/ T108 w 2298"/>
                <a:gd name="T110" fmla="+- 0 4990 2751"/>
                <a:gd name="T111" fmla="*/ 4990 h 2298"/>
                <a:gd name="T112" fmla="+- 0 4069 2424"/>
                <a:gd name="T113" fmla="*/ T112 w 2298"/>
                <a:gd name="T114" fmla="+- 0 4937 2751"/>
                <a:gd name="T115" fmla="*/ 4937 h 2298"/>
                <a:gd name="T116" fmla="+- 0 4193 2424"/>
                <a:gd name="T117" fmla="*/ T116 w 2298"/>
                <a:gd name="T118" fmla="+- 0 4867 2751"/>
                <a:gd name="T119" fmla="*/ 4867 h 2298"/>
                <a:gd name="T120" fmla="+- 0 4307 2424"/>
                <a:gd name="T121" fmla="*/ T120 w 2298"/>
                <a:gd name="T122" fmla="+- 0 4784 2751"/>
                <a:gd name="T123" fmla="*/ 4784 h 2298"/>
                <a:gd name="T124" fmla="+- 0 4410 2424"/>
                <a:gd name="T125" fmla="*/ T124 w 2298"/>
                <a:gd name="T126" fmla="+- 0 4687 2751"/>
                <a:gd name="T127" fmla="*/ 4687 h 2298"/>
                <a:gd name="T128" fmla="+- 0 4500 2424"/>
                <a:gd name="T129" fmla="*/ T128 w 2298"/>
                <a:gd name="T130" fmla="+- 0 4579 2751"/>
                <a:gd name="T131" fmla="*/ 4579 h 2298"/>
                <a:gd name="T132" fmla="+- 0 4577 2424"/>
                <a:gd name="T133" fmla="*/ T132 w 2298"/>
                <a:gd name="T134" fmla="+- 0 4459 2751"/>
                <a:gd name="T135" fmla="*/ 4459 h 2298"/>
                <a:gd name="T136" fmla="+- 0 4638 2424"/>
                <a:gd name="T137" fmla="*/ T136 w 2298"/>
                <a:gd name="T138" fmla="+- 0 4331 2751"/>
                <a:gd name="T139" fmla="*/ 4331 h 2298"/>
                <a:gd name="T140" fmla="+- 0 4684 2424"/>
                <a:gd name="T141" fmla="*/ T140 w 2298"/>
                <a:gd name="T142" fmla="+- 0 4194 2751"/>
                <a:gd name="T143" fmla="*/ 4194 h 2298"/>
                <a:gd name="T144" fmla="+- 0 4712 2424"/>
                <a:gd name="T145" fmla="*/ T144 w 2298"/>
                <a:gd name="T146" fmla="+- 0 4050 2751"/>
                <a:gd name="T147" fmla="*/ 4050 h 2298"/>
                <a:gd name="T148" fmla="+- 0 4722 2424"/>
                <a:gd name="T149" fmla="*/ T148 w 2298"/>
                <a:gd name="T150" fmla="+- 0 3900 2751"/>
                <a:gd name="T151" fmla="*/ 3900 h 2298"/>
                <a:gd name="T152" fmla="+- 0 4712 2424"/>
                <a:gd name="T153" fmla="*/ T152 w 2298"/>
                <a:gd name="T154" fmla="+- 0 3750 2751"/>
                <a:gd name="T155" fmla="*/ 3750 h 2298"/>
                <a:gd name="T156" fmla="+- 0 4684 2424"/>
                <a:gd name="T157" fmla="*/ T156 w 2298"/>
                <a:gd name="T158" fmla="+- 0 3606 2751"/>
                <a:gd name="T159" fmla="*/ 3606 h 2298"/>
                <a:gd name="T160" fmla="+- 0 4638 2424"/>
                <a:gd name="T161" fmla="*/ T160 w 2298"/>
                <a:gd name="T162" fmla="+- 0 3470 2751"/>
                <a:gd name="T163" fmla="*/ 3470 h 2298"/>
                <a:gd name="T164" fmla="+- 0 4577 2424"/>
                <a:gd name="T165" fmla="*/ T164 w 2298"/>
                <a:gd name="T166" fmla="+- 0 3341 2751"/>
                <a:gd name="T167" fmla="*/ 3341 h 2298"/>
                <a:gd name="T168" fmla="+- 0 4500 2424"/>
                <a:gd name="T169" fmla="*/ T168 w 2298"/>
                <a:gd name="T170" fmla="+- 0 3222 2751"/>
                <a:gd name="T171" fmla="*/ 3222 h 2298"/>
                <a:gd name="T172" fmla="+- 0 4410 2424"/>
                <a:gd name="T173" fmla="*/ T172 w 2298"/>
                <a:gd name="T174" fmla="+- 0 3113 2751"/>
                <a:gd name="T175" fmla="*/ 3113 h 2298"/>
                <a:gd name="T176" fmla="+- 0 4307 2424"/>
                <a:gd name="T177" fmla="*/ T176 w 2298"/>
                <a:gd name="T178" fmla="+- 0 3016 2751"/>
                <a:gd name="T179" fmla="*/ 3016 h 2298"/>
                <a:gd name="T180" fmla="+- 0 4193 2424"/>
                <a:gd name="T181" fmla="*/ T180 w 2298"/>
                <a:gd name="T182" fmla="+- 0 2933 2751"/>
                <a:gd name="T183" fmla="*/ 2933 h 2298"/>
                <a:gd name="T184" fmla="+- 0 4069 2424"/>
                <a:gd name="T185" fmla="*/ T184 w 2298"/>
                <a:gd name="T186" fmla="+- 0 2864 2751"/>
                <a:gd name="T187" fmla="*/ 2864 h 2298"/>
                <a:gd name="T188" fmla="+- 0 3936 2424"/>
                <a:gd name="T189" fmla="*/ T188 w 2298"/>
                <a:gd name="T190" fmla="+- 0 2810 2751"/>
                <a:gd name="T191" fmla="*/ 2810 h 2298"/>
                <a:gd name="T192" fmla="+- 0 3795 2424"/>
                <a:gd name="T193" fmla="*/ T192 w 2298"/>
                <a:gd name="T194" fmla="+- 0 2773 2751"/>
                <a:gd name="T195" fmla="*/ 2773 h 2298"/>
                <a:gd name="T196" fmla="+- 0 3648 2424"/>
                <a:gd name="T197" fmla="*/ T196 w 2298"/>
                <a:gd name="T198" fmla="+- 0 2754 2751"/>
                <a:gd name="T199" fmla="*/ 2754 h 229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</a:cxnLst>
              <a:rect l="0" t="0" r="r" b="b"/>
              <a:pathLst>
                <a:path w="2298" h="2298">
                  <a:moveTo>
                    <a:pt x="1149" y="0"/>
                  </a:moveTo>
                  <a:lnTo>
                    <a:pt x="1073" y="3"/>
                  </a:lnTo>
                  <a:lnTo>
                    <a:pt x="999" y="10"/>
                  </a:lnTo>
                  <a:lnTo>
                    <a:pt x="926" y="22"/>
                  </a:lnTo>
                  <a:lnTo>
                    <a:pt x="855" y="38"/>
                  </a:lnTo>
                  <a:lnTo>
                    <a:pt x="786" y="59"/>
                  </a:lnTo>
                  <a:lnTo>
                    <a:pt x="718" y="84"/>
                  </a:lnTo>
                  <a:lnTo>
                    <a:pt x="653" y="113"/>
                  </a:lnTo>
                  <a:lnTo>
                    <a:pt x="589" y="145"/>
                  </a:lnTo>
                  <a:lnTo>
                    <a:pt x="529" y="182"/>
                  </a:lnTo>
                  <a:lnTo>
                    <a:pt x="470" y="222"/>
                  </a:lnTo>
                  <a:lnTo>
                    <a:pt x="415" y="265"/>
                  </a:lnTo>
                  <a:lnTo>
                    <a:pt x="362" y="312"/>
                  </a:lnTo>
                  <a:lnTo>
                    <a:pt x="312" y="362"/>
                  </a:lnTo>
                  <a:lnTo>
                    <a:pt x="265" y="415"/>
                  </a:lnTo>
                  <a:lnTo>
                    <a:pt x="221" y="471"/>
                  </a:lnTo>
                  <a:lnTo>
                    <a:pt x="181" y="529"/>
                  </a:lnTo>
                  <a:lnTo>
                    <a:pt x="145" y="590"/>
                  </a:lnTo>
                  <a:lnTo>
                    <a:pt x="112" y="653"/>
                  </a:lnTo>
                  <a:lnTo>
                    <a:pt x="83" y="719"/>
                  </a:lnTo>
                  <a:lnTo>
                    <a:pt x="58" y="786"/>
                  </a:lnTo>
                  <a:lnTo>
                    <a:pt x="38" y="855"/>
                  </a:lnTo>
                  <a:lnTo>
                    <a:pt x="21" y="927"/>
                  </a:lnTo>
                  <a:lnTo>
                    <a:pt x="9" y="999"/>
                  </a:lnTo>
                  <a:lnTo>
                    <a:pt x="2" y="1074"/>
                  </a:lnTo>
                  <a:lnTo>
                    <a:pt x="0" y="1149"/>
                  </a:lnTo>
                  <a:lnTo>
                    <a:pt x="2" y="1225"/>
                  </a:lnTo>
                  <a:lnTo>
                    <a:pt x="9" y="1299"/>
                  </a:lnTo>
                  <a:lnTo>
                    <a:pt x="21" y="1372"/>
                  </a:lnTo>
                  <a:lnTo>
                    <a:pt x="38" y="1443"/>
                  </a:lnTo>
                  <a:lnTo>
                    <a:pt x="58" y="1512"/>
                  </a:lnTo>
                  <a:lnTo>
                    <a:pt x="83" y="1580"/>
                  </a:lnTo>
                  <a:lnTo>
                    <a:pt x="112" y="1645"/>
                  </a:lnTo>
                  <a:lnTo>
                    <a:pt x="145" y="1708"/>
                  </a:lnTo>
                  <a:lnTo>
                    <a:pt x="181" y="1769"/>
                  </a:lnTo>
                  <a:lnTo>
                    <a:pt x="221" y="1828"/>
                  </a:lnTo>
                  <a:lnTo>
                    <a:pt x="265" y="1883"/>
                  </a:lnTo>
                  <a:lnTo>
                    <a:pt x="312" y="1936"/>
                  </a:lnTo>
                  <a:lnTo>
                    <a:pt x="362" y="1986"/>
                  </a:lnTo>
                  <a:lnTo>
                    <a:pt x="415" y="2033"/>
                  </a:lnTo>
                  <a:lnTo>
                    <a:pt x="470" y="2076"/>
                  </a:lnTo>
                  <a:lnTo>
                    <a:pt x="529" y="2116"/>
                  </a:lnTo>
                  <a:lnTo>
                    <a:pt x="589" y="2153"/>
                  </a:lnTo>
                  <a:lnTo>
                    <a:pt x="653" y="2186"/>
                  </a:lnTo>
                  <a:lnTo>
                    <a:pt x="718" y="2215"/>
                  </a:lnTo>
                  <a:lnTo>
                    <a:pt x="786" y="2239"/>
                  </a:lnTo>
                  <a:lnTo>
                    <a:pt x="855" y="2260"/>
                  </a:lnTo>
                  <a:lnTo>
                    <a:pt x="926" y="2276"/>
                  </a:lnTo>
                  <a:lnTo>
                    <a:pt x="999" y="2288"/>
                  </a:lnTo>
                  <a:lnTo>
                    <a:pt x="1073" y="2296"/>
                  </a:lnTo>
                  <a:lnTo>
                    <a:pt x="1149" y="2298"/>
                  </a:lnTo>
                  <a:lnTo>
                    <a:pt x="1224" y="2296"/>
                  </a:lnTo>
                  <a:lnTo>
                    <a:pt x="1299" y="2288"/>
                  </a:lnTo>
                  <a:lnTo>
                    <a:pt x="1371" y="2276"/>
                  </a:lnTo>
                  <a:lnTo>
                    <a:pt x="1443" y="2260"/>
                  </a:lnTo>
                  <a:lnTo>
                    <a:pt x="1512" y="2239"/>
                  </a:lnTo>
                  <a:lnTo>
                    <a:pt x="1579" y="2215"/>
                  </a:lnTo>
                  <a:lnTo>
                    <a:pt x="1645" y="2186"/>
                  </a:lnTo>
                  <a:lnTo>
                    <a:pt x="1708" y="2153"/>
                  </a:lnTo>
                  <a:lnTo>
                    <a:pt x="1769" y="2116"/>
                  </a:lnTo>
                  <a:lnTo>
                    <a:pt x="1827" y="2076"/>
                  </a:lnTo>
                  <a:lnTo>
                    <a:pt x="1883" y="2033"/>
                  </a:lnTo>
                  <a:lnTo>
                    <a:pt x="1936" y="1986"/>
                  </a:lnTo>
                  <a:lnTo>
                    <a:pt x="1986" y="1936"/>
                  </a:lnTo>
                  <a:lnTo>
                    <a:pt x="2033" y="1883"/>
                  </a:lnTo>
                  <a:lnTo>
                    <a:pt x="2076" y="1828"/>
                  </a:lnTo>
                  <a:lnTo>
                    <a:pt x="2116" y="1769"/>
                  </a:lnTo>
                  <a:lnTo>
                    <a:pt x="2153" y="1708"/>
                  </a:lnTo>
                  <a:lnTo>
                    <a:pt x="2185" y="1645"/>
                  </a:lnTo>
                  <a:lnTo>
                    <a:pt x="2214" y="1580"/>
                  </a:lnTo>
                  <a:lnTo>
                    <a:pt x="2239" y="1512"/>
                  </a:lnTo>
                  <a:lnTo>
                    <a:pt x="2260" y="1443"/>
                  </a:lnTo>
                  <a:lnTo>
                    <a:pt x="2276" y="1372"/>
                  </a:lnTo>
                  <a:lnTo>
                    <a:pt x="2288" y="1299"/>
                  </a:lnTo>
                  <a:lnTo>
                    <a:pt x="2295" y="1225"/>
                  </a:lnTo>
                  <a:lnTo>
                    <a:pt x="2298" y="1149"/>
                  </a:lnTo>
                  <a:lnTo>
                    <a:pt x="2295" y="1074"/>
                  </a:lnTo>
                  <a:lnTo>
                    <a:pt x="2288" y="999"/>
                  </a:lnTo>
                  <a:lnTo>
                    <a:pt x="2276" y="927"/>
                  </a:lnTo>
                  <a:lnTo>
                    <a:pt x="2260" y="855"/>
                  </a:lnTo>
                  <a:lnTo>
                    <a:pt x="2239" y="786"/>
                  </a:lnTo>
                  <a:lnTo>
                    <a:pt x="2214" y="719"/>
                  </a:lnTo>
                  <a:lnTo>
                    <a:pt x="2185" y="653"/>
                  </a:lnTo>
                  <a:lnTo>
                    <a:pt x="2153" y="590"/>
                  </a:lnTo>
                  <a:lnTo>
                    <a:pt x="2116" y="529"/>
                  </a:lnTo>
                  <a:lnTo>
                    <a:pt x="2076" y="471"/>
                  </a:lnTo>
                  <a:lnTo>
                    <a:pt x="2033" y="415"/>
                  </a:lnTo>
                  <a:lnTo>
                    <a:pt x="1986" y="362"/>
                  </a:lnTo>
                  <a:lnTo>
                    <a:pt x="1936" y="312"/>
                  </a:lnTo>
                  <a:lnTo>
                    <a:pt x="1883" y="265"/>
                  </a:lnTo>
                  <a:lnTo>
                    <a:pt x="1827" y="222"/>
                  </a:lnTo>
                  <a:lnTo>
                    <a:pt x="1769" y="182"/>
                  </a:lnTo>
                  <a:lnTo>
                    <a:pt x="1708" y="145"/>
                  </a:lnTo>
                  <a:lnTo>
                    <a:pt x="1645" y="113"/>
                  </a:lnTo>
                  <a:lnTo>
                    <a:pt x="1579" y="84"/>
                  </a:lnTo>
                  <a:lnTo>
                    <a:pt x="1512" y="59"/>
                  </a:lnTo>
                  <a:lnTo>
                    <a:pt x="1443" y="38"/>
                  </a:lnTo>
                  <a:lnTo>
                    <a:pt x="1371" y="22"/>
                  </a:lnTo>
                  <a:lnTo>
                    <a:pt x="1299" y="10"/>
                  </a:lnTo>
                  <a:lnTo>
                    <a:pt x="1224" y="3"/>
                  </a:lnTo>
                  <a:lnTo>
                    <a:pt x="1149" y="0"/>
                  </a:lnTo>
                  <a:close/>
                </a:path>
              </a:pathLst>
            </a:custGeom>
            <a:solidFill>
              <a:srgbClr val="5B9B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AutoShape 15"/>
            <p:cNvSpPr>
              <a:spLocks/>
            </p:cNvSpPr>
            <p:nvPr/>
          </p:nvSpPr>
          <p:spPr bwMode="auto">
            <a:xfrm>
              <a:off x="988" y="2008"/>
              <a:ext cx="1559" cy="1254"/>
            </a:xfrm>
            <a:custGeom>
              <a:avLst/>
              <a:gdLst>
                <a:gd name="T0" fmla="+- 0 1214 989"/>
                <a:gd name="T1" fmla="*/ T0 w 1559"/>
                <a:gd name="T2" fmla="+- 0 2009 2009"/>
                <a:gd name="T3" fmla="*/ 2009 h 1254"/>
                <a:gd name="T4" fmla="+- 0 989 989"/>
                <a:gd name="T5" fmla="*/ T4 w 1559"/>
                <a:gd name="T6" fmla="+- 0 2331 2009"/>
                <a:gd name="T7" fmla="*/ 2331 h 1254"/>
                <a:gd name="T8" fmla="+- 0 2167 989"/>
                <a:gd name="T9" fmla="*/ T8 w 1559"/>
                <a:gd name="T10" fmla="+- 0 3155 2009"/>
                <a:gd name="T11" fmla="*/ 3155 h 1254"/>
                <a:gd name="T12" fmla="+- 0 2091 989"/>
                <a:gd name="T13" fmla="*/ T12 w 1559"/>
                <a:gd name="T14" fmla="+- 0 3263 2009"/>
                <a:gd name="T15" fmla="*/ 3263 h 1254"/>
                <a:gd name="T16" fmla="+- 0 2547 989"/>
                <a:gd name="T17" fmla="*/ T16 w 1559"/>
                <a:gd name="T18" fmla="+- 0 3182 2009"/>
                <a:gd name="T19" fmla="*/ 3182 h 1254"/>
                <a:gd name="T20" fmla="+- 0 2486 989"/>
                <a:gd name="T21" fmla="*/ T20 w 1559"/>
                <a:gd name="T22" fmla="+- 0 2833 2009"/>
                <a:gd name="T23" fmla="*/ 2833 h 1254"/>
                <a:gd name="T24" fmla="+- 0 2392 989"/>
                <a:gd name="T25" fmla="*/ T24 w 1559"/>
                <a:gd name="T26" fmla="+- 0 2833 2009"/>
                <a:gd name="T27" fmla="*/ 2833 h 1254"/>
                <a:gd name="T28" fmla="+- 0 1214 989"/>
                <a:gd name="T29" fmla="*/ T28 w 1559"/>
                <a:gd name="T30" fmla="+- 0 2009 2009"/>
                <a:gd name="T31" fmla="*/ 2009 h 1254"/>
                <a:gd name="T32" fmla="+- 0 2467 989"/>
                <a:gd name="T33" fmla="*/ T32 w 1559"/>
                <a:gd name="T34" fmla="+- 0 2726 2009"/>
                <a:gd name="T35" fmla="*/ 2726 h 1254"/>
                <a:gd name="T36" fmla="+- 0 2392 989"/>
                <a:gd name="T37" fmla="*/ T36 w 1559"/>
                <a:gd name="T38" fmla="+- 0 2833 2009"/>
                <a:gd name="T39" fmla="*/ 2833 h 1254"/>
                <a:gd name="T40" fmla="+- 0 2486 989"/>
                <a:gd name="T41" fmla="*/ T40 w 1559"/>
                <a:gd name="T42" fmla="+- 0 2833 2009"/>
                <a:gd name="T43" fmla="*/ 2833 h 1254"/>
                <a:gd name="T44" fmla="+- 0 2467 989"/>
                <a:gd name="T45" fmla="*/ T44 w 1559"/>
                <a:gd name="T46" fmla="+- 0 2726 2009"/>
                <a:gd name="T47" fmla="*/ 2726 h 125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0" t="0" r="r" b="b"/>
              <a:pathLst>
                <a:path w="1559" h="1254">
                  <a:moveTo>
                    <a:pt x="225" y="0"/>
                  </a:moveTo>
                  <a:lnTo>
                    <a:pt x="0" y="322"/>
                  </a:lnTo>
                  <a:lnTo>
                    <a:pt x="1178" y="1146"/>
                  </a:lnTo>
                  <a:lnTo>
                    <a:pt x="1102" y="1254"/>
                  </a:lnTo>
                  <a:lnTo>
                    <a:pt x="1558" y="1173"/>
                  </a:lnTo>
                  <a:lnTo>
                    <a:pt x="1497" y="824"/>
                  </a:lnTo>
                  <a:lnTo>
                    <a:pt x="1403" y="824"/>
                  </a:lnTo>
                  <a:lnTo>
                    <a:pt x="225" y="0"/>
                  </a:lnTo>
                  <a:close/>
                  <a:moveTo>
                    <a:pt x="1478" y="717"/>
                  </a:moveTo>
                  <a:lnTo>
                    <a:pt x="1403" y="824"/>
                  </a:lnTo>
                  <a:lnTo>
                    <a:pt x="1497" y="824"/>
                  </a:lnTo>
                  <a:lnTo>
                    <a:pt x="1478" y="717"/>
                  </a:lnTo>
                  <a:close/>
                </a:path>
              </a:pathLst>
            </a:custGeom>
            <a:solidFill>
              <a:srgbClr val="EC7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14"/>
            <p:cNvSpPr>
              <a:spLocks/>
            </p:cNvSpPr>
            <p:nvPr/>
          </p:nvSpPr>
          <p:spPr bwMode="auto">
            <a:xfrm>
              <a:off x="10" y="1296"/>
              <a:ext cx="2183" cy="1747"/>
            </a:xfrm>
            <a:custGeom>
              <a:avLst/>
              <a:gdLst>
                <a:gd name="T0" fmla="+- 0 2018 10"/>
                <a:gd name="T1" fmla="*/ T0 w 2183"/>
                <a:gd name="T2" fmla="+- 0 1296 1296"/>
                <a:gd name="T3" fmla="*/ 1296 h 1747"/>
                <a:gd name="T4" fmla="+- 0 185 10"/>
                <a:gd name="T5" fmla="*/ T4 w 2183"/>
                <a:gd name="T6" fmla="+- 0 1296 1296"/>
                <a:gd name="T7" fmla="*/ 1296 h 1747"/>
                <a:gd name="T8" fmla="+- 0 117 10"/>
                <a:gd name="T9" fmla="*/ T8 w 2183"/>
                <a:gd name="T10" fmla="+- 0 1310 1296"/>
                <a:gd name="T11" fmla="*/ 1310 h 1747"/>
                <a:gd name="T12" fmla="+- 0 61 10"/>
                <a:gd name="T13" fmla="*/ T12 w 2183"/>
                <a:gd name="T14" fmla="+- 0 1348 1296"/>
                <a:gd name="T15" fmla="*/ 1348 h 1747"/>
                <a:gd name="T16" fmla="+- 0 24 10"/>
                <a:gd name="T17" fmla="*/ T16 w 2183"/>
                <a:gd name="T18" fmla="+- 0 1403 1296"/>
                <a:gd name="T19" fmla="*/ 1403 h 1747"/>
                <a:gd name="T20" fmla="+- 0 10 10"/>
                <a:gd name="T21" fmla="*/ T20 w 2183"/>
                <a:gd name="T22" fmla="+- 0 1471 1296"/>
                <a:gd name="T23" fmla="*/ 1471 h 1747"/>
                <a:gd name="T24" fmla="+- 0 10 10"/>
                <a:gd name="T25" fmla="*/ T24 w 2183"/>
                <a:gd name="T26" fmla="+- 0 2868 1296"/>
                <a:gd name="T27" fmla="*/ 2868 h 1747"/>
                <a:gd name="T28" fmla="+- 0 24 10"/>
                <a:gd name="T29" fmla="*/ T28 w 2183"/>
                <a:gd name="T30" fmla="+- 0 2936 1296"/>
                <a:gd name="T31" fmla="*/ 2936 h 1747"/>
                <a:gd name="T32" fmla="+- 0 61 10"/>
                <a:gd name="T33" fmla="*/ T32 w 2183"/>
                <a:gd name="T34" fmla="+- 0 2992 1296"/>
                <a:gd name="T35" fmla="*/ 2992 h 1747"/>
                <a:gd name="T36" fmla="+- 0 117 10"/>
                <a:gd name="T37" fmla="*/ T36 w 2183"/>
                <a:gd name="T38" fmla="+- 0 3029 1296"/>
                <a:gd name="T39" fmla="*/ 3029 h 1747"/>
                <a:gd name="T40" fmla="+- 0 185 10"/>
                <a:gd name="T41" fmla="*/ T40 w 2183"/>
                <a:gd name="T42" fmla="+- 0 3043 1296"/>
                <a:gd name="T43" fmla="*/ 3043 h 1747"/>
                <a:gd name="T44" fmla="+- 0 2018 10"/>
                <a:gd name="T45" fmla="*/ T44 w 2183"/>
                <a:gd name="T46" fmla="+- 0 3043 1296"/>
                <a:gd name="T47" fmla="*/ 3043 h 1747"/>
                <a:gd name="T48" fmla="+- 0 2086 10"/>
                <a:gd name="T49" fmla="*/ T48 w 2183"/>
                <a:gd name="T50" fmla="+- 0 3029 1296"/>
                <a:gd name="T51" fmla="*/ 3029 h 1747"/>
                <a:gd name="T52" fmla="+- 0 2142 10"/>
                <a:gd name="T53" fmla="*/ T52 w 2183"/>
                <a:gd name="T54" fmla="+- 0 2992 1296"/>
                <a:gd name="T55" fmla="*/ 2992 h 1747"/>
                <a:gd name="T56" fmla="+- 0 2179 10"/>
                <a:gd name="T57" fmla="*/ T56 w 2183"/>
                <a:gd name="T58" fmla="+- 0 2936 1296"/>
                <a:gd name="T59" fmla="*/ 2936 h 1747"/>
                <a:gd name="T60" fmla="+- 0 2193 10"/>
                <a:gd name="T61" fmla="*/ T60 w 2183"/>
                <a:gd name="T62" fmla="+- 0 2868 1296"/>
                <a:gd name="T63" fmla="*/ 2868 h 1747"/>
                <a:gd name="T64" fmla="+- 0 2193 10"/>
                <a:gd name="T65" fmla="*/ T64 w 2183"/>
                <a:gd name="T66" fmla="+- 0 1471 1296"/>
                <a:gd name="T67" fmla="*/ 1471 h 1747"/>
                <a:gd name="T68" fmla="+- 0 2179 10"/>
                <a:gd name="T69" fmla="*/ T68 w 2183"/>
                <a:gd name="T70" fmla="+- 0 1403 1296"/>
                <a:gd name="T71" fmla="*/ 1403 h 1747"/>
                <a:gd name="T72" fmla="+- 0 2142 10"/>
                <a:gd name="T73" fmla="*/ T72 w 2183"/>
                <a:gd name="T74" fmla="+- 0 1348 1296"/>
                <a:gd name="T75" fmla="*/ 1348 h 1747"/>
                <a:gd name="T76" fmla="+- 0 2086 10"/>
                <a:gd name="T77" fmla="*/ T76 w 2183"/>
                <a:gd name="T78" fmla="+- 0 1310 1296"/>
                <a:gd name="T79" fmla="*/ 1310 h 1747"/>
                <a:gd name="T80" fmla="+- 0 2018 10"/>
                <a:gd name="T81" fmla="*/ T80 w 2183"/>
                <a:gd name="T82" fmla="+- 0 1296 1296"/>
                <a:gd name="T83" fmla="*/ 1296 h 17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</a:cxnLst>
              <a:rect l="0" t="0" r="r" b="b"/>
              <a:pathLst>
                <a:path w="2183" h="1747">
                  <a:moveTo>
                    <a:pt x="2008" y="0"/>
                  </a:moveTo>
                  <a:lnTo>
                    <a:pt x="175" y="0"/>
                  </a:lnTo>
                  <a:lnTo>
                    <a:pt x="107" y="14"/>
                  </a:lnTo>
                  <a:lnTo>
                    <a:pt x="51" y="52"/>
                  </a:lnTo>
                  <a:lnTo>
                    <a:pt x="14" y="107"/>
                  </a:lnTo>
                  <a:lnTo>
                    <a:pt x="0" y="175"/>
                  </a:lnTo>
                  <a:lnTo>
                    <a:pt x="0" y="1572"/>
                  </a:lnTo>
                  <a:lnTo>
                    <a:pt x="14" y="1640"/>
                  </a:lnTo>
                  <a:lnTo>
                    <a:pt x="51" y="1696"/>
                  </a:lnTo>
                  <a:lnTo>
                    <a:pt x="107" y="1733"/>
                  </a:lnTo>
                  <a:lnTo>
                    <a:pt x="175" y="1747"/>
                  </a:lnTo>
                  <a:lnTo>
                    <a:pt x="2008" y="1747"/>
                  </a:lnTo>
                  <a:lnTo>
                    <a:pt x="2076" y="1733"/>
                  </a:lnTo>
                  <a:lnTo>
                    <a:pt x="2132" y="1696"/>
                  </a:lnTo>
                  <a:lnTo>
                    <a:pt x="2169" y="1640"/>
                  </a:lnTo>
                  <a:lnTo>
                    <a:pt x="2183" y="1572"/>
                  </a:lnTo>
                  <a:lnTo>
                    <a:pt x="2183" y="175"/>
                  </a:lnTo>
                  <a:lnTo>
                    <a:pt x="2169" y="107"/>
                  </a:lnTo>
                  <a:lnTo>
                    <a:pt x="2132" y="52"/>
                  </a:lnTo>
                  <a:lnTo>
                    <a:pt x="2076" y="14"/>
                  </a:lnTo>
                  <a:lnTo>
                    <a:pt x="2008" y="0"/>
                  </a:lnTo>
                  <a:close/>
                </a:path>
              </a:pathLst>
            </a:custGeom>
            <a:solidFill>
              <a:srgbClr val="EC7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13"/>
            <p:cNvSpPr>
              <a:spLocks/>
            </p:cNvSpPr>
            <p:nvPr/>
          </p:nvSpPr>
          <p:spPr bwMode="auto">
            <a:xfrm>
              <a:off x="10" y="1296"/>
              <a:ext cx="2183" cy="1747"/>
            </a:xfrm>
            <a:custGeom>
              <a:avLst/>
              <a:gdLst>
                <a:gd name="T0" fmla="+- 0 10 10"/>
                <a:gd name="T1" fmla="*/ T0 w 2183"/>
                <a:gd name="T2" fmla="+- 0 1471 1296"/>
                <a:gd name="T3" fmla="*/ 1471 h 1747"/>
                <a:gd name="T4" fmla="+- 0 24 10"/>
                <a:gd name="T5" fmla="*/ T4 w 2183"/>
                <a:gd name="T6" fmla="+- 0 1403 1296"/>
                <a:gd name="T7" fmla="*/ 1403 h 1747"/>
                <a:gd name="T8" fmla="+- 0 61 10"/>
                <a:gd name="T9" fmla="*/ T8 w 2183"/>
                <a:gd name="T10" fmla="+- 0 1348 1296"/>
                <a:gd name="T11" fmla="*/ 1348 h 1747"/>
                <a:gd name="T12" fmla="+- 0 117 10"/>
                <a:gd name="T13" fmla="*/ T12 w 2183"/>
                <a:gd name="T14" fmla="+- 0 1310 1296"/>
                <a:gd name="T15" fmla="*/ 1310 h 1747"/>
                <a:gd name="T16" fmla="+- 0 185 10"/>
                <a:gd name="T17" fmla="*/ T16 w 2183"/>
                <a:gd name="T18" fmla="+- 0 1296 1296"/>
                <a:gd name="T19" fmla="*/ 1296 h 1747"/>
                <a:gd name="T20" fmla="+- 0 2018 10"/>
                <a:gd name="T21" fmla="*/ T20 w 2183"/>
                <a:gd name="T22" fmla="+- 0 1296 1296"/>
                <a:gd name="T23" fmla="*/ 1296 h 1747"/>
                <a:gd name="T24" fmla="+- 0 2086 10"/>
                <a:gd name="T25" fmla="*/ T24 w 2183"/>
                <a:gd name="T26" fmla="+- 0 1310 1296"/>
                <a:gd name="T27" fmla="*/ 1310 h 1747"/>
                <a:gd name="T28" fmla="+- 0 2142 10"/>
                <a:gd name="T29" fmla="*/ T28 w 2183"/>
                <a:gd name="T30" fmla="+- 0 1348 1296"/>
                <a:gd name="T31" fmla="*/ 1348 h 1747"/>
                <a:gd name="T32" fmla="+- 0 2179 10"/>
                <a:gd name="T33" fmla="*/ T32 w 2183"/>
                <a:gd name="T34" fmla="+- 0 1403 1296"/>
                <a:gd name="T35" fmla="*/ 1403 h 1747"/>
                <a:gd name="T36" fmla="+- 0 2193 10"/>
                <a:gd name="T37" fmla="*/ T36 w 2183"/>
                <a:gd name="T38" fmla="+- 0 1471 1296"/>
                <a:gd name="T39" fmla="*/ 1471 h 1747"/>
                <a:gd name="T40" fmla="+- 0 2193 10"/>
                <a:gd name="T41" fmla="*/ T40 w 2183"/>
                <a:gd name="T42" fmla="+- 0 2868 1296"/>
                <a:gd name="T43" fmla="*/ 2868 h 1747"/>
                <a:gd name="T44" fmla="+- 0 2179 10"/>
                <a:gd name="T45" fmla="*/ T44 w 2183"/>
                <a:gd name="T46" fmla="+- 0 2936 1296"/>
                <a:gd name="T47" fmla="*/ 2936 h 1747"/>
                <a:gd name="T48" fmla="+- 0 2142 10"/>
                <a:gd name="T49" fmla="*/ T48 w 2183"/>
                <a:gd name="T50" fmla="+- 0 2992 1296"/>
                <a:gd name="T51" fmla="*/ 2992 h 1747"/>
                <a:gd name="T52" fmla="+- 0 2086 10"/>
                <a:gd name="T53" fmla="*/ T52 w 2183"/>
                <a:gd name="T54" fmla="+- 0 3029 1296"/>
                <a:gd name="T55" fmla="*/ 3029 h 1747"/>
                <a:gd name="T56" fmla="+- 0 2018 10"/>
                <a:gd name="T57" fmla="*/ T56 w 2183"/>
                <a:gd name="T58" fmla="+- 0 3043 1296"/>
                <a:gd name="T59" fmla="*/ 3043 h 1747"/>
                <a:gd name="T60" fmla="+- 0 185 10"/>
                <a:gd name="T61" fmla="*/ T60 w 2183"/>
                <a:gd name="T62" fmla="+- 0 3043 1296"/>
                <a:gd name="T63" fmla="*/ 3043 h 1747"/>
                <a:gd name="T64" fmla="+- 0 117 10"/>
                <a:gd name="T65" fmla="*/ T64 w 2183"/>
                <a:gd name="T66" fmla="+- 0 3029 1296"/>
                <a:gd name="T67" fmla="*/ 3029 h 1747"/>
                <a:gd name="T68" fmla="+- 0 61 10"/>
                <a:gd name="T69" fmla="*/ T68 w 2183"/>
                <a:gd name="T70" fmla="+- 0 2992 1296"/>
                <a:gd name="T71" fmla="*/ 2992 h 1747"/>
                <a:gd name="T72" fmla="+- 0 24 10"/>
                <a:gd name="T73" fmla="*/ T72 w 2183"/>
                <a:gd name="T74" fmla="+- 0 2936 1296"/>
                <a:gd name="T75" fmla="*/ 2936 h 1747"/>
                <a:gd name="T76" fmla="+- 0 10 10"/>
                <a:gd name="T77" fmla="*/ T76 w 2183"/>
                <a:gd name="T78" fmla="+- 0 2868 1296"/>
                <a:gd name="T79" fmla="*/ 2868 h 1747"/>
                <a:gd name="T80" fmla="+- 0 10 10"/>
                <a:gd name="T81" fmla="*/ T80 w 2183"/>
                <a:gd name="T82" fmla="+- 0 1471 1296"/>
                <a:gd name="T83" fmla="*/ 1471 h 17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</a:cxnLst>
              <a:rect l="0" t="0" r="r" b="b"/>
              <a:pathLst>
                <a:path w="2183" h="1747">
                  <a:moveTo>
                    <a:pt x="0" y="175"/>
                  </a:moveTo>
                  <a:lnTo>
                    <a:pt x="14" y="107"/>
                  </a:lnTo>
                  <a:lnTo>
                    <a:pt x="51" y="52"/>
                  </a:lnTo>
                  <a:lnTo>
                    <a:pt x="107" y="14"/>
                  </a:lnTo>
                  <a:lnTo>
                    <a:pt x="175" y="0"/>
                  </a:lnTo>
                  <a:lnTo>
                    <a:pt x="2008" y="0"/>
                  </a:lnTo>
                  <a:lnTo>
                    <a:pt x="2076" y="14"/>
                  </a:lnTo>
                  <a:lnTo>
                    <a:pt x="2132" y="52"/>
                  </a:lnTo>
                  <a:lnTo>
                    <a:pt x="2169" y="107"/>
                  </a:lnTo>
                  <a:lnTo>
                    <a:pt x="2183" y="175"/>
                  </a:lnTo>
                  <a:lnTo>
                    <a:pt x="2183" y="1572"/>
                  </a:lnTo>
                  <a:lnTo>
                    <a:pt x="2169" y="1640"/>
                  </a:lnTo>
                  <a:lnTo>
                    <a:pt x="2132" y="1696"/>
                  </a:lnTo>
                  <a:lnTo>
                    <a:pt x="2076" y="1733"/>
                  </a:lnTo>
                  <a:lnTo>
                    <a:pt x="2008" y="1747"/>
                  </a:lnTo>
                  <a:lnTo>
                    <a:pt x="175" y="1747"/>
                  </a:lnTo>
                  <a:lnTo>
                    <a:pt x="107" y="1733"/>
                  </a:lnTo>
                  <a:lnTo>
                    <a:pt x="51" y="1696"/>
                  </a:lnTo>
                  <a:lnTo>
                    <a:pt x="14" y="1640"/>
                  </a:lnTo>
                  <a:lnTo>
                    <a:pt x="0" y="1572"/>
                  </a:lnTo>
                  <a:lnTo>
                    <a:pt x="0" y="175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AutoShape 12"/>
            <p:cNvSpPr>
              <a:spLocks/>
            </p:cNvSpPr>
            <p:nvPr/>
          </p:nvSpPr>
          <p:spPr bwMode="auto">
            <a:xfrm>
              <a:off x="3245" y="883"/>
              <a:ext cx="655" cy="1766"/>
            </a:xfrm>
            <a:custGeom>
              <a:avLst/>
              <a:gdLst>
                <a:gd name="T0" fmla="+- 0 3900 3245"/>
                <a:gd name="T1" fmla="*/ T0 w 655"/>
                <a:gd name="T2" fmla="+- 0 2321 883"/>
                <a:gd name="T3" fmla="*/ 2321 h 1766"/>
                <a:gd name="T4" fmla="+- 0 3245 3245"/>
                <a:gd name="T5" fmla="*/ T4 w 655"/>
                <a:gd name="T6" fmla="+- 0 2321 883"/>
                <a:gd name="T7" fmla="*/ 2321 h 1766"/>
                <a:gd name="T8" fmla="+- 0 3573 3245"/>
                <a:gd name="T9" fmla="*/ T8 w 655"/>
                <a:gd name="T10" fmla="+- 0 2648 883"/>
                <a:gd name="T11" fmla="*/ 2648 h 1766"/>
                <a:gd name="T12" fmla="+- 0 3900 3245"/>
                <a:gd name="T13" fmla="*/ T12 w 655"/>
                <a:gd name="T14" fmla="+- 0 2321 883"/>
                <a:gd name="T15" fmla="*/ 2321 h 1766"/>
                <a:gd name="T16" fmla="+- 0 3769 3245"/>
                <a:gd name="T17" fmla="*/ T16 w 655"/>
                <a:gd name="T18" fmla="+- 0 883 883"/>
                <a:gd name="T19" fmla="*/ 883 h 1766"/>
                <a:gd name="T20" fmla="+- 0 3376 3245"/>
                <a:gd name="T21" fmla="*/ T20 w 655"/>
                <a:gd name="T22" fmla="+- 0 883 883"/>
                <a:gd name="T23" fmla="*/ 883 h 1766"/>
                <a:gd name="T24" fmla="+- 0 3376 3245"/>
                <a:gd name="T25" fmla="*/ T24 w 655"/>
                <a:gd name="T26" fmla="+- 0 2321 883"/>
                <a:gd name="T27" fmla="*/ 2321 h 1766"/>
                <a:gd name="T28" fmla="+- 0 3769 3245"/>
                <a:gd name="T29" fmla="*/ T28 w 655"/>
                <a:gd name="T30" fmla="+- 0 2321 883"/>
                <a:gd name="T31" fmla="*/ 2321 h 1766"/>
                <a:gd name="T32" fmla="+- 0 3769 3245"/>
                <a:gd name="T33" fmla="*/ T32 w 655"/>
                <a:gd name="T34" fmla="+- 0 883 883"/>
                <a:gd name="T35" fmla="*/ 883 h 176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</a:cxnLst>
              <a:rect l="0" t="0" r="r" b="b"/>
              <a:pathLst>
                <a:path w="655" h="1766">
                  <a:moveTo>
                    <a:pt x="655" y="1438"/>
                  </a:moveTo>
                  <a:lnTo>
                    <a:pt x="0" y="1438"/>
                  </a:lnTo>
                  <a:lnTo>
                    <a:pt x="328" y="1765"/>
                  </a:lnTo>
                  <a:lnTo>
                    <a:pt x="655" y="1438"/>
                  </a:lnTo>
                  <a:close/>
                  <a:moveTo>
                    <a:pt x="524" y="0"/>
                  </a:moveTo>
                  <a:lnTo>
                    <a:pt x="131" y="0"/>
                  </a:lnTo>
                  <a:lnTo>
                    <a:pt x="131" y="1438"/>
                  </a:lnTo>
                  <a:lnTo>
                    <a:pt x="524" y="1438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481" y="10"/>
              <a:ext cx="2183" cy="1747"/>
            </a:xfrm>
            <a:custGeom>
              <a:avLst/>
              <a:gdLst>
                <a:gd name="T0" fmla="+- 0 4490 2481"/>
                <a:gd name="T1" fmla="*/ T0 w 2183"/>
                <a:gd name="T2" fmla="+- 0 10 10"/>
                <a:gd name="T3" fmla="*/ 10 h 1747"/>
                <a:gd name="T4" fmla="+- 0 2656 2481"/>
                <a:gd name="T5" fmla="*/ T4 w 2183"/>
                <a:gd name="T6" fmla="+- 0 10 10"/>
                <a:gd name="T7" fmla="*/ 10 h 1747"/>
                <a:gd name="T8" fmla="+- 0 2588 2481"/>
                <a:gd name="T9" fmla="*/ T8 w 2183"/>
                <a:gd name="T10" fmla="+- 0 24 10"/>
                <a:gd name="T11" fmla="*/ 24 h 1747"/>
                <a:gd name="T12" fmla="+- 0 2533 2481"/>
                <a:gd name="T13" fmla="*/ T12 w 2183"/>
                <a:gd name="T14" fmla="+- 0 61 10"/>
                <a:gd name="T15" fmla="*/ 61 h 1747"/>
                <a:gd name="T16" fmla="+- 0 2495 2481"/>
                <a:gd name="T17" fmla="*/ T16 w 2183"/>
                <a:gd name="T18" fmla="+- 0 117 10"/>
                <a:gd name="T19" fmla="*/ 117 h 1747"/>
                <a:gd name="T20" fmla="+- 0 2481 2481"/>
                <a:gd name="T21" fmla="*/ T20 w 2183"/>
                <a:gd name="T22" fmla="+- 0 185 10"/>
                <a:gd name="T23" fmla="*/ 185 h 1747"/>
                <a:gd name="T24" fmla="+- 0 2481 2481"/>
                <a:gd name="T25" fmla="*/ T24 w 2183"/>
                <a:gd name="T26" fmla="+- 0 1582 10"/>
                <a:gd name="T27" fmla="*/ 1582 h 1747"/>
                <a:gd name="T28" fmla="+- 0 2495 2481"/>
                <a:gd name="T29" fmla="*/ T28 w 2183"/>
                <a:gd name="T30" fmla="+- 0 1650 10"/>
                <a:gd name="T31" fmla="*/ 1650 h 1747"/>
                <a:gd name="T32" fmla="+- 0 2533 2481"/>
                <a:gd name="T33" fmla="*/ T32 w 2183"/>
                <a:gd name="T34" fmla="+- 0 1705 10"/>
                <a:gd name="T35" fmla="*/ 1705 h 1747"/>
                <a:gd name="T36" fmla="+- 0 2588 2481"/>
                <a:gd name="T37" fmla="*/ T36 w 2183"/>
                <a:gd name="T38" fmla="+- 0 1743 10"/>
                <a:gd name="T39" fmla="*/ 1743 h 1747"/>
                <a:gd name="T40" fmla="+- 0 2656 2481"/>
                <a:gd name="T41" fmla="*/ T40 w 2183"/>
                <a:gd name="T42" fmla="+- 0 1756 10"/>
                <a:gd name="T43" fmla="*/ 1756 h 1747"/>
                <a:gd name="T44" fmla="+- 0 4490 2481"/>
                <a:gd name="T45" fmla="*/ T44 w 2183"/>
                <a:gd name="T46" fmla="+- 0 1756 10"/>
                <a:gd name="T47" fmla="*/ 1756 h 1747"/>
                <a:gd name="T48" fmla="+- 0 4558 2481"/>
                <a:gd name="T49" fmla="*/ T48 w 2183"/>
                <a:gd name="T50" fmla="+- 0 1743 10"/>
                <a:gd name="T51" fmla="*/ 1743 h 1747"/>
                <a:gd name="T52" fmla="+- 0 4613 2481"/>
                <a:gd name="T53" fmla="*/ T52 w 2183"/>
                <a:gd name="T54" fmla="+- 0 1705 10"/>
                <a:gd name="T55" fmla="*/ 1705 h 1747"/>
                <a:gd name="T56" fmla="+- 0 4650 2481"/>
                <a:gd name="T57" fmla="*/ T56 w 2183"/>
                <a:gd name="T58" fmla="+- 0 1650 10"/>
                <a:gd name="T59" fmla="*/ 1650 h 1747"/>
                <a:gd name="T60" fmla="+- 0 4664 2481"/>
                <a:gd name="T61" fmla="*/ T60 w 2183"/>
                <a:gd name="T62" fmla="+- 0 1582 10"/>
                <a:gd name="T63" fmla="*/ 1582 h 1747"/>
                <a:gd name="T64" fmla="+- 0 4664 2481"/>
                <a:gd name="T65" fmla="*/ T64 w 2183"/>
                <a:gd name="T66" fmla="+- 0 185 10"/>
                <a:gd name="T67" fmla="*/ 185 h 1747"/>
                <a:gd name="T68" fmla="+- 0 4650 2481"/>
                <a:gd name="T69" fmla="*/ T68 w 2183"/>
                <a:gd name="T70" fmla="+- 0 117 10"/>
                <a:gd name="T71" fmla="*/ 117 h 1747"/>
                <a:gd name="T72" fmla="+- 0 4613 2481"/>
                <a:gd name="T73" fmla="*/ T72 w 2183"/>
                <a:gd name="T74" fmla="+- 0 61 10"/>
                <a:gd name="T75" fmla="*/ 61 h 1747"/>
                <a:gd name="T76" fmla="+- 0 4558 2481"/>
                <a:gd name="T77" fmla="*/ T76 w 2183"/>
                <a:gd name="T78" fmla="+- 0 24 10"/>
                <a:gd name="T79" fmla="*/ 24 h 1747"/>
                <a:gd name="T80" fmla="+- 0 4490 2481"/>
                <a:gd name="T81" fmla="*/ T80 w 2183"/>
                <a:gd name="T82" fmla="+- 0 10 10"/>
                <a:gd name="T83" fmla="*/ 10 h 17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</a:cxnLst>
              <a:rect l="0" t="0" r="r" b="b"/>
              <a:pathLst>
                <a:path w="2183" h="1747">
                  <a:moveTo>
                    <a:pt x="2009" y="0"/>
                  </a:moveTo>
                  <a:lnTo>
                    <a:pt x="175" y="0"/>
                  </a:lnTo>
                  <a:lnTo>
                    <a:pt x="107" y="14"/>
                  </a:lnTo>
                  <a:lnTo>
                    <a:pt x="52" y="51"/>
                  </a:lnTo>
                  <a:lnTo>
                    <a:pt x="14" y="107"/>
                  </a:lnTo>
                  <a:lnTo>
                    <a:pt x="0" y="175"/>
                  </a:lnTo>
                  <a:lnTo>
                    <a:pt x="0" y="1572"/>
                  </a:lnTo>
                  <a:lnTo>
                    <a:pt x="14" y="1640"/>
                  </a:lnTo>
                  <a:lnTo>
                    <a:pt x="52" y="1695"/>
                  </a:lnTo>
                  <a:lnTo>
                    <a:pt x="107" y="1733"/>
                  </a:lnTo>
                  <a:lnTo>
                    <a:pt x="175" y="1746"/>
                  </a:lnTo>
                  <a:lnTo>
                    <a:pt x="2009" y="1746"/>
                  </a:lnTo>
                  <a:lnTo>
                    <a:pt x="2077" y="1733"/>
                  </a:lnTo>
                  <a:lnTo>
                    <a:pt x="2132" y="1695"/>
                  </a:lnTo>
                  <a:lnTo>
                    <a:pt x="2169" y="1640"/>
                  </a:lnTo>
                  <a:lnTo>
                    <a:pt x="2183" y="1572"/>
                  </a:lnTo>
                  <a:lnTo>
                    <a:pt x="2183" y="175"/>
                  </a:lnTo>
                  <a:lnTo>
                    <a:pt x="2169" y="107"/>
                  </a:lnTo>
                  <a:lnTo>
                    <a:pt x="2132" y="51"/>
                  </a:lnTo>
                  <a:lnTo>
                    <a:pt x="2077" y="14"/>
                  </a:lnTo>
                  <a:lnTo>
                    <a:pt x="2009" y="0"/>
                  </a:lnTo>
                  <a:close/>
                </a:path>
              </a:pathLst>
            </a:custGeom>
            <a:solidFill>
              <a:srgbClr val="A4A4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2481" y="10"/>
              <a:ext cx="2183" cy="1747"/>
            </a:xfrm>
            <a:custGeom>
              <a:avLst/>
              <a:gdLst>
                <a:gd name="T0" fmla="+- 0 2481 2481"/>
                <a:gd name="T1" fmla="*/ T0 w 2183"/>
                <a:gd name="T2" fmla="+- 0 185 10"/>
                <a:gd name="T3" fmla="*/ 185 h 1747"/>
                <a:gd name="T4" fmla="+- 0 2495 2481"/>
                <a:gd name="T5" fmla="*/ T4 w 2183"/>
                <a:gd name="T6" fmla="+- 0 117 10"/>
                <a:gd name="T7" fmla="*/ 117 h 1747"/>
                <a:gd name="T8" fmla="+- 0 2533 2481"/>
                <a:gd name="T9" fmla="*/ T8 w 2183"/>
                <a:gd name="T10" fmla="+- 0 61 10"/>
                <a:gd name="T11" fmla="*/ 61 h 1747"/>
                <a:gd name="T12" fmla="+- 0 2588 2481"/>
                <a:gd name="T13" fmla="*/ T12 w 2183"/>
                <a:gd name="T14" fmla="+- 0 24 10"/>
                <a:gd name="T15" fmla="*/ 24 h 1747"/>
                <a:gd name="T16" fmla="+- 0 2656 2481"/>
                <a:gd name="T17" fmla="*/ T16 w 2183"/>
                <a:gd name="T18" fmla="+- 0 10 10"/>
                <a:gd name="T19" fmla="*/ 10 h 1747"/>
                <a:gd name="T20" fmla="+- 0 4490 2481"/>
                <a:gd name="T21" fmla="*/ T20 w 2183"/>
                <a:gd name="T22" fmla="+- 0 10 10"/>
                <a:gd name="T23" fmla="*/ 10 h 1747"/>
                <a:gd name="T24" fmla="+- 0 4558 2481"/>
                <a:gd name="T25" fmla="*/ T24 w 2183"/>
                <a:gd name="T26" fmla="+- 0 24 10"/>
                <a:gd name="T27" fmla="*/ 24 h 1747"/>
                <a:gd name="T28" fmla="+- 0 4613 2481"/>
                <a:gd name="T29" fmla="*/ T28 w 2183"/>
                <a:gd name="T30" fmla="+- 0 61 10"/>
                <a:gd name="T31" fmla="*/ 61 h 1747"/>
                <a:gd name="T32" fmla="+- 0 4650 2481"/>
                <a:gd name="T33" fmla="*/ T32 w 2183"/>
                <a:gd name="T34" fmla="+- 0 117 10"/>
                <a:gd name="T35" fmla="*/ 117 h 1747"/>
                <a:gd name="T36" fmla="+- 0 4664 2481"/>
                <a:gd name="T37" fmla="*/ T36 w 2183"/>
                <a:gd name="T38" fmla="+- 0 185 10"/>
                <a:gd name="T39" fmla="*/ 185 h 1747"/>
                <a:gd name="T40" fmla="+- 0 4664 2481"/>
                <a:gd name="T41" fmla="*/ T40 w 2183"/>
                <a:gd name="T42" fmla="+- 0 1582 10"/>
                <a:gd name="T43" fmla="*/ 1582 h 1747"/>
                <a:gd name="T44" fmla="+- 0 4650 2481"/>
                <a:gd name="T45" fmla="*/ T44 w 2183"/>
                <a:gd name="T46" fmla="+- 0 1650 10"/>
                <a:gd name="T47" fmla="*/ 1650 h 1747"/>
                <a:gd name="T48" fmla="+- 0 4613 2481"/>
                <a:gd name="T49" fmla="*/ T48 w 2183"/>
                <a:gd name="T50" fmla="+- 0 1705 10"/>
                <a:gd name="T51" fmla="*/ 1705 h 1747"/>
                <a:gd name="T52" fmla="+- 0 4558 2481"/>
                <a:gd name="T53" fmla="*/ T52 w 2183"/>
                <a:gd name="T54" fmla="+- 0 1743 10"/>
                <a:gd name="T55" fmla="*/ 1743 h 1747"/>
                <a:gd name="T56" fmla="+- 0 4490 2481"/>
                <a:gd name="T57" fmla="*/ T56 w 2183"/>
                <a:gd name="T58" fmla="+- 0 1756 10"/>
                <a:gd name="T59" fmla="*/ 1756 h 1747"/>
                <a:gd name="T60" fmla="+- 0 2656 2481"/>
                <a:gd name="T61" fmla="*/ T60 w 2183"/>
                <a:gd name="T62" fmla="+- 0 1756 10"/>
                <a:gd name="T63" fmla="*/ 1756 h 1747"/>
                <a:gd name="T64" fmla="+- 0 2588 2481"/>
                <a:gd name="T65" fmla="*/ T64 w 2183"/>
                <a:gd name="T66" fmla="+- 0 1743 10"/>
                <a:gd name="T67" fmla="*/ 1743 h 1747"/>
                <a:gd name="T68" fmla="+- 0 2533 2481"/>
                <a:gd name="T69" fmla="*/ T68 w 2183"/>
                <a:gd name="T70" fmla="+- 0 1705 10"/>
                <a:gd name="T71" fmla="*/ 1705 h 1747"/>
                <a:gd name="T72" fmla="+- 0 2495 2481"/>
                <a:gd name="T73" fmla="*/ T72 w 2183"/>
                <a:gd name="T74" fmla="+- 0 1650 10"/>
                <a:gd name="T75" fmla="*/ 1650 h 1747"/>
                <a:gd name="T76" fmla="+- 0 2481 2481"/>
                <a:gd name="T77" fmla="*/ T76 w 2183"/>
                <a:gd name="T78" fmla="+- 0 1582 10"/>
                <a:gd name="T79" fmla="*/ 1582 h 1747"/>
                <a:gd name="T80" fmla="+- 0 2481 2481"/>
                <a:gd name="T81" fmla="*/ T80 w 2183"/>
                <a:gd name="T82" fmla="+- 0 185 10"/>
                <a:gd name="T83" fmla="*/ 185 h 17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</a:cxnLst>
              <a:rect l="0" t="0" r="r" b="b"/>
              <a:pathLst>
                <a:path w="2183" h="1747">
                  <a:moveTo>
                    <a:pt x="0" y="175"/>
                  </a:moveTo>
                  <a:lnTo>
                    <a:pt x="14" y="107"/>
                  </a:lnTo>
                  <a:lnTo>
                    <a:pt x="52" y="51"/>
                  </a:lnTo>
                  <a:lnTo>
                    <a:pt x="107" y="14"/>
                  </a:lnTo>
                  <a:lnTo>
                    <a:pt x="175" y="0"/>
                  </a:lnTo>
                  <a:lnTo>
                    <a:pt x="2009" y="0"/>
                  </a:lnTo>
                  <a:lnTo>
                    <a:pt x="2077" y="14"/>
                  </a:lnTo>
                  <a:lnTo>
                    <a:pt x="2132" y="51"/>
                  </a:lnTo>
                  <a:lnTo>
                    <a:pt x="2169" y="107"/>
                  </a:lnTo>
                  <a:lnTo>
                    <a:pt x="2183" y="175"/>
                  </a:lnTo>
                  <a:lnTo>
                    <a:pt x="2183" y="1572"/>
                  </a:lnTo>
                  <a:lnTo>
                    <a:pt x="2169" y="1640"/>
                  </a:lnTo>
                  <a:lnTo>
                    <a:pt x="2132" y="1695"/>
                  </a:lnTo>
                  <a:lnTo>
                    <a:pt x="2077" y="1733"/>
                  </a:lnTo>
                  <a:lnTo>
                    <a:pt x="2009" y="1746"/>
                  </a:lnTo>
                  <a:lnTo>
                    <a:pt x="175" y="1746"/>
                  </a:lnTo>
                  <a:lnTo>
                    <a:pt x="107" y="1733"/>
                  </a:lnTo>
                  <a:lnTo>
                    <a:pt x="52" y="1695"/>
                  </a:lnTo>
                  <a:lnTo>
                    <a:pt x="14" y="1640"/>
                  </a:lnTo>
                  <a:lnTo>
                    <a:pt x="0" y="1572"/>
                  </a:lnTo>
                  <a:lnTo>
                    <a:pt x="0" y="175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AutoShape 9"/>
            <p:cNvSpPr>
              <a:spLocks/>
            </p:cNvSpPr>
            <p:nvPr/>
          </p:nvSpPr>
          <p:spPr bwMode="auto">
            <a:xfrm>
              <a:off x="4598" y="2008"/>
              <a:ext cx="1559" cy="1254"/>
            </a:xfrm>
            <a:custGeom>
              <a:avLst/>
              <a:gdLst>
                <a:gd name="T0" fmla="+- 0 4679 4598"/>
                <a:gd name="T1" fmla="*/ T0 w 1559"/>
                <a:gd name="T2" fmla="+- 0 2726 2009"/>
                <a:gd name="T3" fmla="*/ 2726 h 1254"/>
                <a:gd name="T4" fmla="+- 0 4598 4598"/>
                <a:gd name="T5" fmla="*/ T4 w 1559"/>
                <a:gd name="T6" fmla="+- 0 3182 2009"/>
                <a:gd name="T7" fmla="*/ 3182 h 1254"/>
                <a:gd name="T8" fmla="+- 0 5054 4598"/>
                <a:gd name="T9" fmla="*/ T8 w 1559"/>
                <a:gd name="T10" fmla="+- 0 3263 2009"/>
                <a:gd name="T11" fmla="*/ 3263 h 1254"/>
                <a:gd name="T12" fmla="+- 0 4979 4598"/>
                <a:gd name="T13" fmla="*/ T12 w 1559"/>
                <a:gd name="T14" fmla="+- 0 3155 2009"/>
                <a:gd name="T15" fmla="*/ 3155 h 1254"/>
                <a:gd name="T16" fmla="+- 0 5439 4598"/>
                <a:gd name="T17" fmla="*/ T16 w 1559"/>
                <a:gd name="T18" fmla="+- 0 2833 2009"/>
                <a:gd name="T19" fmla="*/ 2833 h 1254"/>
                <a:gd name="T20" fmla="+- 0 4754 4598"/>
                <a:gd name="T21" fmla="*/ T20 w 1559"/>
                <a:gd name="T22" fmla="+- 0 2833 2009"/>
                <a:gd name="T23" fmla="*/ 2833 h 1254"/>
                <a:gd name="T24" fmla="+- 0 4679 4598"/>
                <a:gd name="T25" fmla="*/ T24 w 1559"/>
                <a:gd name="T26" fmla="+- 0 2726 2009"/>
                <a:gd name="T27" fmla="*/ 2726 h 1254"/>
                <a:gd name="T28" fmla="+- 0 5931 4598"/>
                <a:gd name="T29" fmla="*/ T28 w 1559"/>
                <a:gd name="T30" fmla="+- 0 2009 2009"/>
                <a:gd name="T31" fmla="*/ 2009 h 1254"/>
                <a:gd name="T32" fmla="+- 0 4754 4598"/>
                <a:gd name="T33" fmla="*/ T32 w 1559"/>
                <a:gd name="T34" fmla="+- 0 2833 2009"/>
                <a:gd name="T35" fmla="*/ 2833 h 1254"/>
                <a:gd name="T36" fmla="+- 0 5439 4598"/>
                <a:gd name="T37" fmla="*/ T36 w 1559"/>
                <a:gd name="T38" fmla="+- 0 2833 2009"/>
                <a:gd name="T39" fmla="*/ 2833 h 1254"/>
                <a:gd name="T40" fmla="+- 0 6157 4598"/>
                <a:gd name="T41" fmla="*/ T40 w 1559"/>
                <a:gd name="T42" fmla="+- 0 2331 2009"/>
                <a:gd name="T43" fmla="*/ 2331 h 1254"/>
                <a:gd name="T44" fmla="+- 0 5931 4598"/>
                <a:gd name="T45" fmla="*/ T44 w 1559"/>
                <a:gd name="T46" fmla="+- 0 2009 2009"/>
                <a:gd name="T47" fmla="*/ 2009 h 125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0" t="0" r="r" b="b"/>
              <a:pathLst>
                <a:path w="1559" h="1254">
                  <a:moveTo>
                    <a:pt x="81" y="717"/>
                  </a:moveTo>
                  <a:lnTo>
                    <a:pt x="0" y="1173"/>
                  </a:lnTo>
                  <a:lnTo>
                    <a:pt x="456" y="1254"/>
                  </a:lnTo>
                  <a:lnTo>
                    <a:pt x="381" y="1146"/>
                  </a:lnTo>
                  <a:lnTo>
                    <a:pt x="841" y="824"/>
                  </a:lnTo>
                  <a:lnTo>
                    <a:pt x="156" y="824"/>
                  </a:lnTo>
                  <a:lnTo>
                    <a:pt x="81" y="717"/>
                  </a:lnTo>
                  <a:close/>
                  <a:moveTo>
                    <a:pt x="1333" y="0"/>
                  </a:moveTo>
                  <a:lnTo>
                    <a:pt x="156" y="824"/>
                  </a:lnTo>
                  <a:lnTo>
                    <a:pt x="841" y="824"/>
                  </a:lnTo>
                  <a:lnTo>
                    <a:pt x="1559" y="322"/>
                  </a:lnTo>
                  <a:lnTo>
                    <a:pt x="1333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952" y="1296"/>
              <a:ext cx="2183" cy="1747"/>
            </a:xfrm>
            <a:custGeom>
              <a:avLst/>
              <a:gdLst>
                <a:gd name="T0" fmla="+- 0 6961 4953"/>
                <a:gd name="T1" fmla="*/ T0 w 2183"/>
                <a:gd name="T2" fmla="+- 0 1296 1296"/>
                <a:gd name="T3" fmla="*/ 1296 h 1747"/>
                <a:gd name="T4" fmla="+- 0 5127 4953"/>
                <a:gd name="T5" fmla="*/ T4 w 2183"/>
                <a:gd name="T6" fmla="+- 0 1296 1296"/>
                <a:gd name="T7" fmla="*/ 1296 h 1747"/>
                <a:gd name="T8" fmla="+- 0 5059 4953"/>
                <a:gd name="T9" fmla="*/ T8 w 2183"/>
                <a:gd name="T10" fmla="+- 0 1310 1296"/>
                <a:gd name="T11" fmla="*/ 1310 h 1747"/>
                <a:gd name="T12" fmla="+- 0 5004 4953"/>
                <a:gd name="T13" fmla="*/ T12 w 2183"/>
                <a:gd name="T14" fmla="+- 0 1348 1296"/>
                <a:gd name="T15" fmla="*/ 1348 h 1747"/>
                <a:gd name="T16" fmla="+- 0 4966 4953"/>
                <a:gd name="T17" fmla="*/ T16 w 2183"/>
                <a:gd name="T18" fmla="+- 0 1403 1296"/>
                <a:gd name="T19" fmla="*/ 1403 h 1747"/>
                <a:gd name="T20" fmla="+- 0 4953 4953"/>
                <a:gd name="T21" fmla="*/ T20 w 2183"/>
                <a:gd name="T22" fmla="+- 0 1471 1296"/>
                <a:gd name="T23" fmla="*/ 1471 h 1747"/>
                <a:gd name="T24" fmla="+- 0 4953 4953"/>
                <a:gd name="T25" fmla="*/ T24 w 2183"/>
                <a:gd name="T26" fmla="+- 0 2868 1296"/>
                <a:gd name="T27" fmla="*/ 2868 h 1747"/>
                <a:gd name="T28" fmla="+- 0 4966 4953"/>
                <a:gd name="T29" fmla="*/ T28 w 2183"/>
                <a:gd name="T30" fmla="+- 0 2936 1296"/>
                <a:gd name="T31" fmla="*/ 2936 h 1747"/>
                <a:gd name="T32" fmla="+- 0 5004 4953"/>
                <a:gd name="T33" fmla="*/ T32 w 2183"/>
                <a:gd name="T34" fmla="+- 0 2992 1296"/>
                <a:gd name="T35" fmla="*/ 2992 h 1747"/>
                <a:gd name="T36" fmla="+- 0 5059 4953"/>
                <a:gd name="T37" fmla="*/ T36 w 2183"/>
                <a:gd name="T38" fmla="+- 0 3029 1296"/>
                <a:gd name="T39" fmla="*/ 3029 h 1747"/>
                <a:gd name="T40" fmla="+- 0 5127 4953"/>
                <a:gd name="T41" fmla="*/ T40 w 2183"/>
                <a:gd name="T42" fmla="+- 0 3043 1296"/>
                <a:gd name="T43" fmla="*/ 3043 h 1747"/>
                <a:gd name="T44" fmla="+- 0 6961 4953"/>
                <a:gd name="T45" fmla="*/ T44 w 2183"/>
                <a:gd name="T46" fmla="+- 0 3043 1296"/>
                <a:gd name="T47" fmla="*/ 3043 h 1747"/>
                <a:gd name="T48" fmla="+- 0 7029 4953"/>
                <a:gd name="T49" fmla="*/ T48 w 2183"/>
                <a:gd name="T50" fmla="+- 0 3029 1296"/>
                <a:gd name="T51" fmla="*/ 3029 h 1747"/>
                <a:gd name="T52" fmla="+- 0 7084 4953"/>
                <a:gd name="T53" fmla="*/ T52 w 2183"/>
                <a:gd name="T54" fmla="+- 0 2992 1296"/>
                <a:gd name="T55" fmla="*/ 2992 h 1747"/>
                <a:gd name="T56" fmla="+- 0 7122 4953"/>
                <a:gd name="T57" fmla="*/ T56 w 2183"/>
                <a:gd name="T58" fmla="+- 0 2936 1296"/>
                <a:gd name="T59" fmla="*/ 2936 h 1747"/>
                <a:gd name="T60" fmla="+- 0 7136 4953"/>
                <a:gd name="T61" fmla="*/ T60 w 2183"/>
                <a:gd name="T62" fmla="+- 0 2868 1296"/>
                <a:gd name="T63" fmla="*/ 2868 h 1747"/>
                <a:gd name="T64" fmla="+- 0 7136 4953"/>
                <a:gd name="T65" fmla="*/ T64 w 2183"/>
                <a:gd name="T66" fmla="+- 0 1471 1296"/>
                <a:gd name="T67" fmla="*/ 1471 h 1747"/>
                <a:gd name="T68" fmla="+- 0 7122 4953"/>
                <a:gd name="T69" fmla="*/ T68 w 2183"/>
                <a:gd name="T70" fmla="+- 0 1403 1296"/>
                <a:gd name="T71" fmla="*/ 1403 h 1747"/>
                <a:gd name="T72" fmla="+- 0 7084 4953"/>
                <a:gd name="T73" fmla="*/ T72 w 2183"/>
                <a:gd name="T74" fmla="+- 0 1348 1296"/>
                <a:gd name="T75" fmla="*/ 1348 h 1747"/>
                <a:gd name="T76" fmla="+- 0 7029 4953"/>
                <a:gd name="T77" fmla="*/ T76 w 2183"/>
                <a:gd name="T78" fmla="+- 0 1310 1296"/>
                <a:gd name="T79" fmla="*/ 1310 h 1747"/>
                <a:gd name="T80" fmla="+- 0 6961 4953"/>
                <a:gd name="T81" fmla="*/ T80 w 2183"/>
                <a:gd name="T82" fmla="+- 0 1296 1296"/>
                <a:gd name="T83" fmla="*/ 1296 h 17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</a:cxnLst>
              <a:rect l="0" t="0" r="r" b="b"/>
              <a:pathLst>
                <a:path w="2183" h="1747">
                  <a:moveTo>
                    <a:pt x="2008" y="0"/>
                  </a:moveTo>
                  <a:lnTo>
                    <a:pt x="174" y="0"/>
                  </a:lnTo>
                  <a:lnTo>
                    <a:pt x="106" y="14"/>
                  </a:lnTo>
                  <a:lnTo>
                    <a:pt x="51" y="52"/>
                  </a:lnTo>
                  <a:lnTo>
                    <a:pt x="13" y="107"/>
                  </a:lnTo>
                  <a:lnTo>
                    <a:pt x="0" y="175"/>
                  </a:lnTo>
                  <a:lnTo>
                    <a:pt x="0" y="1572"/>
                  </a:lnTo>
                  <a:lnTo>
                    <a:pt x="13" y="1640"/>
                  </a:lnTo>
                  <a:lnTo>
                    <a:pt x="51" y="1696"/>
                  </a:lnTo>
                  <a:lnTo>
                    <a:pt x="106" y="1733"/>
                  </a:lnTo>
                  <a:lnTo>
                    <a:pt x="174" y="1747"/>
                  </a:lnTo>
                  <a:lnTo>
                    <a:pt x="2008" y="1747"/>
                  </a:lnTo>
                  <a:lnTo>
                    <a:pt x="2076" y="1733"/>
                  </a:lnTo>
                  <a:lnTo>
                    <a:pt x="2131" y="1696"/>
                  </a:lnTo>
                  <a:lnTo>
                    <a:pt x="2169" y="1640"/>
                  </a:lnTo>
                  <a:lnTo>
                    <a:pt x="2183" y="1572"/>
                  </a:lnTo>
                  <a:lnTo>
                    <a:pt x="2183" y="175"/>
                  </a:lnTo>
                  <a:lnTo>
                    <a:pt x="2169" y="107"/>
                  </a:lnTo>
                  <a:lnTo>
                    <a:pt x="2131" y="52"/>
                  </a:lnTo>
                  <a:lnTo>
                    <a:pt x="2076" y="14"/>
                  </a:lnTo>
                  <a:lnTo>
                    <a:pt x="200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952" y="1296"/>
              <a:ext cx="2183" cy="1747"/>
            </a:xfrm>
            <a:custGeom>
              <a:avLst/>
              <a:gdLst>
                <a:gd name="T0" fmla="+- 0 4953 4953"/>
                <a:gd name="T1" fmla="*/ T0 w 2183"/>
                <a:gd name="T2" fmla="+- 0 1471 1296"/>
                <a:gd name="T3" fmla="*/ 1471 h 1747"/>
                <a:gd name="T4" fmla="+- 0 4966 4953"/>
                <a:gd name="T5" fmla="*/ T4 w 2183"/>
                <a:gd name="T6" fmla="+- 0 1403 1296"/>
                <a:gd name="T7" fmla="*/ 1403 h 1747"/>
                <a:gd name="T8" fmla="+- 0 5004 4953"/>
                <a:gd name="T9" fmla="*/ T8 w 2183"/>
                <a:gd name="T10" fmla="+- 0 1348 1296"/>
                <a:gd name="T11" fmla="*/ 1348 h 1747"/>
                <a:gd name="T12" fmla="+- 0 5059 4953"/>
                <a:gd name="T13" fmla="*/ T12 w 2183"/>
                <a:gd name="T14" fmla="+- 0 1310 1296"/>
                <a:gd name="T15" fmla="*/ 1310 h 1747"/>
                <a:gd name="T16" fmla="+- 0 5127 4953"/>
                <a:gd name="T17" fmla="*/ T16 w 2183"/>
                <a:gd name="T18" fmla="+- 0 1296 1296"/>
                <a:gd name="T19" fmla="*/ 1296 h 1747"/>
                <a:gd name="T20" fmla="+- 0 6961 4953"/>
                <a:gd name="T21" fmla="*/ T20 w 2183"/>
                <a:gd name="T22" fmla="+- 0 1296 1296"/>
                <a:gd name="T23" fmla="*/ 1296 h 1747"/>
                <a:gd name="T24" fmla="+- 0 7029 4953"/>
                <a:gd name="T25" fmla="*/ T24 w 2183"/>
                <a:gd name="T26" fmla="+- 0 1310 1296"/>
                <a:gd name="T27" fmla="*/ 1310 h 1747"/>
                <a:gd name="T28" fmla="+- 0 7084 4953"/>
                <a:gd name="T29" fmla="*/ T28 w 2183"/>
                <a:gd name="T30" fmla="+- 0 1348 1296"/>
                <a:gd name="T31" fmla="*/ 1348 h 1747"/>
                <a:gd name="T32" fmla="+- 0 7122 4953"/>
                <a:gd name="T33" fmla="*/ T32 w 2183"/>
                <a:gd name="T34" fmla="+- 0 1403 1296"/>
                <a:gd name="T35" fmla="*/ 1403 h 1747"/>
                <a:gd name="T36" fmla="+- 0 7136 4953"/>
                <a:gd name="T37" fmla="*/ T36 w 2183"/>
                <a:gd name="T38" fmla="+- 0 1471 1296"/>
                <a:gd name="T39" fmla="*/ 1471 h 1747"/>
                <a:gd name="T40" fmla="+- 0 7136 4953"/>
                <a:gd name="T41" fmla="*/ T40 w 2183"/>
                <a:gd name="T42" fmla="+- 0 2868 1296"/>
                <a:gd name="T43" fmla="*/ 2868 h 1747"/>
                <a:gd name="T44" fmla="+- 0 7122 4953"/>
                <a:gd name="T45" fmla="*/ T44 w 2183"/>
                <a:gd name="T46" fmla="+- 0 2936 1296"/>
                <a:gd name="T47" fmla="*/ 2936 h 1747"/>
                <a:gd name="T48" fmla="+- 0 7084 4953"/>
                <a:gd name="T49" fmla="*/ T48 w 2183"/>
                <a:gd name="T50" fmla="+- 0 2992 1296"/>
                <a:gd name="T51" fmla="*/ 2992 h 1747"/>
                <a:gd name="T52" fmla="+- 0 7029 4953"/>
                <a:gd name="T53" fmla="*/ T52 w 2183"/>
                <a:gd name="T54" fmla="+- 0 3029 1296"/>
                <a:gd name="T55" fmla="*/ 3029 h 1747"/>
                <a:gd name="T56" fmla="+- 0 6961 4953"/>
                <a:gd name="T57" fmla="*/ T56 w 2183"/>
                <a:gd name="T58" fmla="+- 0 3043 1296"/>
                <a:gd name="T59" fmla="*/ 3043 h 1747"/>
                <a:gd name="T60" fmla="+- 0 5127 4953"/>
                <a:gd name="T61" fmla="*/ T60 w 2183"/>
                <a:gd name="T62" fmla="+- 0 3043 1296"/>
                <a:gd name="T63" fmla="*/ 3043 h 1747"/>
                <a:gd name="T64" fmla="+- 0 5059 4953"/>
                <a:gd name="T65" fmla="*/ T64 w 2183"/>
                <a:gd name="T66" fmla="+- 0 3029 1296"/>
                <a:gd name="T67" fmla="*/ 3029 h 1747"/>
                <a:gd name="T68" fmla="+- 0 5004 4953"/>
                <a:gd name="T69" fmla="*/ T68 w 2183"/>
                <a:gd name="T70" fmla="+- 0 2992 1296"/>
                <a:gd name="T71" fmla="*/ 2992 h 1747"/>
                <a:gd name="T72" fmla="+- 0 4966 4953"/>
                <a:gd name="T73" fmla="*/ T72 w 2183"/>
                <a:gd name="T74" fmla="+- 0 2936 1296"/>
                <a:gd name="T75" fmla="*/ 2936 h 1747"/>
                <a:gd name="T76" fmla="+- 0 4953 4953"/>
                <a:gd name="T77" fmla="*/ T76 w 2183"/>
                <a:gd name="T78" fmla="+- 0 2868 1296"/>
                <a:gd name="T79" fmla="*/ 2868 h 1747"/>
                <a:gd name="T80" fmla="+- 0 4953 4953"/>
                <a:gd name="T81" fmla="*/ T80 w 2183"/>
                <a:gd name="T82" fmla="+- 0 1471 1296"/>
                <a:gd name="T83" fmla="*/ 1471 h 17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</a:cxnLst>
              <a:rect l="0" t="0" r="r" b="b"/>
              <a:pathLst>
                <a:path w="2183" h="1747">
                  <a:moveTo>
                    <a:pt x="0" y="175"/>
                  </a:moveTo>
                  <a:lnTo>
                    <a:pt x="13" y="107"/>
                  </a:lnTo>
                  <a:lnTo>
                    <a:pt x="51" y="52"/>
                  </a:lnTo>
                  <a:lnTo>
                    <a:pt x="106" y="14"/>
                  </a:lnTo>
                  <a:lnTo>
                    <a:pt x="174" y="0"/>
                  </a:lnTo>
                  <a:lnTo>
                    <a:pt x="2008" y="0"/>
                  </a:lnTo>
                  <a:lnTo>
                    <a:pt x="2076" y="14"/>
                  </a:lnTo>
                  <a:lnTo>
                    <a:pt x="2131" y="52"/>
                  </a:lnTo>
                  <a:lnTo>
                    <a:pt x="2169" y="107"/>
                  </a:lnTo>
                  <a:lnTo>
                    <a:pt x="2183" y="175"/>
                  </a:lnTo>
                  <a:lnTo>
                    <a:pt x="2183" y="1572"/>
                  </a:lnTo>
                  <a:lnTo>
                    <a:pt x="2169" y="1640"/>
                  </a:lnTo>
                  <a:lnTo>
                    <a:pt x="2131" y="1696"/>
                  </a:lnTo>
                  <a:lnTo>
                    <a:pt x="2076" y="1733"/>
                  </a:lnTo>
                  <a:lnTo>
                    <a:pt x="2008" y="1747"/>
                  </a:lnTo>
                  <a:lnTo>
                    <a:pt x="174" y="1747"/>
                  </a:lnTo>
                  <a:lnTo>
                    <a:pt x="106" y="1733"/>
                  </a:lnTo>
                  <a:lnTo>
                    <a:pt x="51" y="1696"/>
                  </a:lnTo>
                  <a:lnTo>
                    <a:pt x="13" y="1640"/>
                  </a:lnTo>
                  <a:lnTo>
                    <a:pt x="0" y="1572"/>
                  </a:lnTo>
                  <a:lnTo>
                    <a:pt x="0" y="175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Text Box 6"/>
            <p:cNvSpPr txBox="1">
              <a:spLocks noChangeArrowheads="1"/>
            </p:cNvSpPr>
            <p:nvPr/>
          </p:nvSpPr>
          <p:spPr bwMode="auto">
            <a:xfrm>
              <a:off x="2669" y="534"/>
              <a:ext cx="1825" cy="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292100" marR="0" lvl="0" indent="0" defTabSz="914400" eaLnBrk="1" fontAlgn="auto" latinLnBrk="0" hangingPunct="1">
                <a:lnSpc>
                  <a:spcPts val="10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правовая</a:t>
              </a:r>
              <a:endParaRPr kumimoji="0" lang="ru-RU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  <a:p>
              <a:pPr marL="0" marR="11430" lvl="0" indent="0" algn="ctr" defTabSz="914400" eaLnBrk="1" fontAlgn="auto" latinLnBrk="0" hangingPunct="1">
                <a:lnSpc>
                  <a:spcPct val="95000"/>
                </a:lnSpc>
                <a:spcBef>
                  <a:spcPts val="1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нерегулируемость, безнаказанность</a:t>
              </a:r>
              <a:endParaRPr kumimoji="0" lang="ru-RU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182" y="1943"/>
              <a:ext cx="1859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ts val="10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Формирование цен</a:t>
              </a:r>
              <a:endParaRPr kumimoji="0" lang="ru-RU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  <a:p>
              <a:pPr marL="50165" marR="0" lvl="0" indent="0" defTabSz="914400" eaLnBrk="1" fontAlgn="auto" latinLnBrk="0" hangingPunct="1">
                <a:lnSpc>
                  <a:spcPts val="12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на</a:t>
              </a:r>
              <a:r>
                <a:rPr kumimoji="0" lang="en-US" sz="1100" b="0" i="0" u="none" strike="noStrike" kern="0" cap="none" spc="-25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 </a:t>
              </a: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недвижимость</a:t>
              </a:r>
              <a:endParaRPr kumimoji="0" lang="ru-RU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</p:txBody>
        </p:sp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5041" y="1943"/>
              <a:ext cx="2033" cy="4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5715" marR="17145" lvl="0" indent="0" algn="ctr" defTabSz="914400" eaLnBrk="1" fontAlgn="auto" latinLnBrk="0" hangingPunct="1">
                <a:lnSpc>
                  <a:spcPts val="10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непрофессионализм,</a:t>
              </a:r>
              <a:endParaRPr kumimoji="0" lang="ru-RU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  <a:p>
              <a:pPr marL="635" marR="17145" lvl="0" indent="0" algn="ctr" defTabSz="914400" eaLnBrk="1" fontAlgn="auto" latinLnBrk="0" hangingPunct="1">
                <a:lnSpc>
                  <a:spcPts val="12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некомпетентность</a:t>
              </a:r>
              <a:endParaRPr kumimoji="0" lang="ru-RU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</p:txBody>
        </p:sp>
        <p:sp>
          <p:nvSpPr>
            <p:cNvPr id="17" name="Text Box 3"/>
            <p:cNvSpPr txBox="1">
              <a:spLocks noChangeArrowheads="1"/>
            </p:cNvSpPr>
            <p:nvPr/>
          </p:nvSpPr>
          <p:spPr bwMode="auto">
            <a:xfrm>
              <a:off x="2798" y="3497"/>
              <a:ext cx="1570" cy="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11430" lvl="0" indent="0" algn="ctr" defTabSz="914400" eaLnBrk="1" fontAlgn="auto" latinLnBrk="0" hangingPunct="1">
                <a:lnSpc>
                  <a:spcPts val="122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Низкое</a:t>
              </a:r>
              <a:endPara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  <a:p>
              <a:pPr marL="0" marR="10160" lvl="0" indent="0" algn="ctr" defTabSz="914400" eaLnBrk="1" fontAlgn="auto" latinLnBrk="0" hangingPunct="1">
                <a:lnSpc>
                  <a:spcPts val="1425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качество</a:t>
              </a:r>
              <a:endPara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  <a:p>
              <a:pPr marL="0" marR="11430" lvl="0" indent="0" algn="ctr" defTabSz="914400" eaLnBrk="1" fontAlgn="auto" latinLnBrk="0" hangingPunct="1">
                <a:lnSpc>
                  <a:spcPts val="14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0" cap="none" spc="-1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/>
                  <a:ea typeface="Times New Roman"/>
                </a:rPr>
                <a:t>строительства</a:t>
              </a:r>
              <a:endParaRPr kumimoji="0" lang="ru-RU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080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8468" y="1087833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atin typeface="Times New Roman"/>
                <a:ea typeface="Times New Roman"/>
              </a:rPr>
              <a:t>Контрольные</a:t>
            </a:r>
            <a:r>
              <a:rPr lang="ru-RU" b="1" dirty="0" smtClean="0">
                <a:latin typeface="Times New Roman"/>
                <a:ea typeface="Times New Roman"/>
              </a:rPr>
              <a:t>  </a:t>
            </a:r>
            <a:r>
              <a:rPr lang="en-US" b="1" dirty="0" smtClean="0">
                <a:latin typeface="Times New Roman"/>
                <a:ea typeface="Times New Roman"/>
              </a:rPr>
              <a:t> </a:t>
            </a:r>
            <a:r>
              <a:rPr lang="en-US" b="1" dirty="0" err="1">
                <a:latin typeface="Times New Roman"/>
                <a:ea typeface="Times New Roman"/>
              </a:rPr>
              <a:t>вопросы</a:t>
            </a:r>
            <a:r>
              <a:rPr lang="en-US" b="1" dirty="0">
                <a:latin typeface="Times New Roman"/>
                <a:ea typeface="Times New Roman"/>
              </a:rPr>
              <a:t>:</a:t>
            </a:r>
            <a:r>
              <a:rPr lang="ru-RU" b="1" dirty="0">
                <a:latin typeface="Times New Roman"/>
                <a:ea typeface="Times New Roman"/>
              </a:rPr>
              <a:t/>
            </a:r>
            <a:br>
              <a:rPr lang="ru-RU" b="1" dirty="0">
                <a:latin typeface="Times New Roman"/>
                <a:ea typeface="Times New Roman"/>
              </a:rPr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8468" y="2486865"/>
            <a:ext cx="9064487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ts val="990"/>
              </a:spcBef>
              <a:spcAft>
                <a:spcPts val="0"/>
              </a:spcAft>
              <a:buSzPts val="1550"/>
              <a:buFont typeface="Times New Roman"/>
              <a:buAutoNum type="arabicPeriod"/>
              <a:tabLst>
                <a:tab pos="271780" algn="l"/>
              </a:tabLst>
            </a:pPr>
            <a:r>
              <a:rPr lang="en-US" sz="2800" b="1" dirty="0" err="1" smtClean="0">
                <a:latin typeface="Times New Roman"/>
                <a:ea typeface="Times New Roman"/>
              </a:rPr>
              <a:t>Дать</a:t>
            </a:r>
            <a:r>
              <a:rPr lang="en-US" sz="2800" b="1" dirty="0" smtClean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определение</a:t>
            </a:r>
            <a:r>
              <a:rPr lang="en-US" sz="2800" b="1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следующим</a:t>
            </a:r>
            <a:r>
              <a:rPr lang="en-US" sz="2800" b="1" spc="40" dirty="0">
                <a:latin typeface="Times New Roman"/>
                <a:ea typeface="Times New Roman"/>
              </a:rPr>
              <a:t> </a:t>
            </a:r>
            <a:r>
              <a:rPr lang="en-US" sz="2800" b="1" dirty="0" err="1">
                <a:latin typeface="Times New Roman"/>
                <a:ea typeface="Times New Roman"/>
              </a:rPr>
              <a:t>терминам</a:t>
            </a:r>
            <a:r>
              <a:rPr lang="en-US" sz="2800" b="1" dirty="0">
                <a:latin typeface="Times New Roman"/>
                <a:ea typeface="Times New Roman"/>
              </a:rPr>
              <a:t>: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spcBef>
                <a:spcPts val="990"/>
              </a:spcBef>
              <a:spcAft>
                <a:spcPts val="0"/>
              </a:spcAft>
              <a:buSzPts val="1550"/>
              <a:buFont typeface="Times New Roman"/>
              <a:buChar char="-"/>
              <a:tabLst>
                <a:tab pos="189865" algn="l"/>
              </a:tabLst>
            </a:pPr>
            <a:r>
              <a:rPr lang="en-US" sz="2800" dirty="0" err="1">
                <a:latin typeface="Times New Roman"/>
                <a:ea typeface="Times New Roman"/>
              </a:rPr>
              <a:t>Индивидуальный</a:t>
            </a:r>
            <a:r>
              <a:rPr lang="en-US" sz="2800" dirty="0">
                <a:latin typeface="Times New Roman"/>
                <a:ea typeface="Times New Roman"/>
              </a:rPr>
              <a:t> </a:t>
            </a:r>
            <a:r>
              <a:rPr lang="ru-RU" sz="2800" dirty="0" smtClean="0">
                <a:latin typeface="Times New Roman"/>
                <a:ea typeface="Times New Roman"/>
              </a:rPr>
              <a:t>  </a:t>
            </a:r>
            <a:r>
              <a:rPr lang="en-US" sz="2800" dirty="0" err="1" smtClean="0">
                <a:latin typeface="Times New Roman"/>
                <a:ea typeface="Times New Roman"/>
              </a:rPr>
              <a:t>жилой</a:t>
            </a:r>
            <a:r>
              <a:rPr lang="en-US" sz="2800" spc="80" dirty="0" smtClean="0">
                <a:latin typeface="Times New Roman"/>
                <a:ea typeface="Times New Roman"/>
              </a:rPr>
              <a:t> </a:t>
            </a:r>
            <a:r>
              <a:rPr lang="ru-RU" sz="2800" spc="80" dirty="0" smtClean="0">
                <a:latin typeface="Times New Roman"/>
                <a:ea typeface="Times New Roman"/>
              </a:rPr>
              <a:t>  </a:t>
            </a:r>
            <a:r>
              <a:rPr lang="en-US" sz="2800" dirty="0" err="1" smtClean="0">
                <a:latin typeface="Times New Roman"/>
                <a:ea typeface="Times New Roman"/>
              </a:rPr>
              <a:t>дом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spcBef>
                <a:spcPts val="995"/>
              </a:spcBef>
              <a:spcAft>
                <a:spcPts val="0"/>
              </a:spcAft>
              <a:buSzPts val="1550"/>
              <a:buFont typeface="Times New Roman"/>
              <a:buChar char="-"/>
              <a:tabLst>
                <a:tab pos="189865" algn="l"/>
              </a:tabLst>
            </a:pPr>
            <a:r>
              <a:rPr lang="en-US" sz="2800" dirty="0" err="1">
                <a:latin typeface="Times New Roman"/>
                <a:ea typeface="Times New Roman"/>
              </a:rPr>
              <a:t>Строительные</a:t>
            </a:r>
            <a:r>
              <a:rPr lang="en-US" sz="2800" spc="-15" dirty="0">
                <a:latin typeface="Times New Roman"/>
                <a:ea typeface="Times New Roman"/>
              </a:rPr>
              <a:t> </a:t>
            </a:r>
            <a:r>
              <a:rPr lang="ru-RU" sz="2800" spc="-15" dirty="0" smtClean="0">
                <a:latin typeface="Times New Roman"/>
                <a:ea typeface="Times New Roman"/>
              </a:rPr>
              <a:t>  </a:t>
            </a:r>
            <a:r>
              <a:rPr lang="en-US" sz="2800" dirty="0" err="1" smtClean="0">
                <a:latin typeface="Times New Roman"/>
                <a:ea typeface="Times New Roman"/>
              </a:rPr>
              <a:t>материалы</a:t>
            </a:r>
            <a:endParaRPr lang="ru-RU" sz="2800" dirty="0">
              <a:latin typeface="Times New Roman"/>
              <a:ea typeface="Times New Roman"/>
            </a:endParaRPr>
          </a:p>
          <a:p>
            <a:pPr marL="342900" lvl="0" indent="-342900">
              <a:spcBef>
                <a:spcPts val="990"/>
              </a:spcBef>
              <a:spcAft>
                <a:spcPts val="0"/>
              </a:spcAft>
              <a:buSzPts val="1550"/>
              <a:buFont typeface="Times New Roman"/>
              <a:buChar char="-"/>
              <a:tabLst>
                <a:tab pos="189865" algn="l"/>
              </a:tabLst>
            </a:pPr>
            <a:r>
              <a:rPr lang="en-US" sz="2800" dirty="0" err="1">
                <a:latin typeface="Times New Roman"/>
                <a:ea typeface="Times New Roman"/>
              </a:rPr>
              <a:t>Технология</a:t>
            </a:r>
            <a:r>
              <a:rPr lang="en-US" sz="2800" spc="35" dirty="0">
                <a:latin typeface="Times New Roman"/>
                <a:ea typeface="Times New Roman"/>
              </a:rPr>
              <a:t> </a:t>
            </a:r>
            <a:r>
              <a:rPr lang="ru-RU" sz="2800" spc="35" dirty="0" smtClean="0">
                <a:latin typeface="Times New Roman"/>
                <a:ea typeface="Times New Roman"/>
              </a:rPr>
              <a:t>   </a:t>
            </a:r>
            <a:r>
              <a:rPr lang="en-US" sz="2800" dirty="0" err="1" smtClean="0">
                <a:latin typeface="Times New Roman"/>
                <a:ea typeface="Times New Roman"/>
              </a:rPr>
              <a:t>строительства</a:t>
            </a:r>
            <a:endParaRPr lang="ru-RU" sz="28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930" y="3112052"/>
            <a:ext cx="2493963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844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lex\Desktop\0_686bd_1bf5d109_L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765" y="1020417"/>
            <a:ext cx="8958470" cy="4585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75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Работа с видео.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91478" y="3244334"/>
            <a:ext cx="91174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Times New Roman"/>
              </a:rPr>
              <a:t>Задание: Предложить учащимся выработать разные варианты для решения этой задачи. </a:t>
            </a:r>
            <a:endParaRPr lang="ru-RU" b="1" dirty="0" smtClean="0">
              <a:latin typeface="Times New Roman"/>
              <a:ea typeface="Times New Roman"/>
            </a:endParaRPr>
          </a:p>
          <a:p>
            <a:endParaRPr lang="ru-RU" b="1" dirty="0">
              <a:latin typeface="Times New Roman"/>
              <a:ea typeface="Times New Roman"/>
            </a:endParaRPr>
          </a:p>
          <a:p>
            <a:r>
              <a:rPr lang="ru-RU" b="1" dirty="0" smtClean="0">
                <a:latin typeface="Times New Roman"/>
                <a:ea typeface="Times New Roman"/>
              </a:rPr>
              <a:t>Практическая </a:t>
            </a:r>
            <a:r>
              <a:rPr lang="ru-RU" b="1" dirty="0">
                <a:latin typeface="Times New Roman"/>
                <a:ea typeface="Times New Roman"/>
              </a:rPr>
              <a:t>работа «Мой дом»</a:t>
            </a:r>
          </a:p>
          <a:p>
            <a:endParaRPr lang="ru-RU" b="1" dirty="0">
              <a:latin typeface="Times New Roman"/>
              <a:ea typeface="Times New Roman"/>
            </a:endParaRPr>
          </a:p>
          <a:p>
            <a:r>
              <a:rPr lang="ru-RU" b="1" dirty="0">
                <a:latin typeface="Times New Roman"/>
                <a:ea typeface="Times New Roman"/>
              </a:rPr>
              <a:t>1. Выполнить эскиз дома</a:t>
            </a:r>
          </a:p>
          <a:p>
            <a:r>
              <a:rPr lang="ru-RU" b="1" dirty="0">
                <a:latin typeface="Times New Roman"/>
                <a:ea typeface="Times New Roman"/>
              </a:rPr>
              <a:t>2. Дать характеристику вашего дома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271" y="848140"/>
            <a:ext cx="3286538" cy="2396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356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http://strport.ru/sites/default/files/resize/plan-zastroyki-uchastka-450x661.png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28" y="982132"/>
            <a:ext cx="4122296" cy="48124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strport.ru/sites/default/files/resize/pr_esk_sh_004-450x297.jpg">
            <a:hlinkClick r:id="rId4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1626" y="809469"/>
            <a:ext cx="5621312" cy="48268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60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Спасибо за внимание!!!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 descr="http://strport.ru/sites/default/files/imagecache/250_width/articles/d-architectural-design-23542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506" y="2464905"/>
            <a:ext cx="6086222" cy="32997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520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обучения на уроках технологии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611" y="2413338"/>
            <a:ext cx="110500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к самостоятельной трудовой жизни в условиях рыночной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экономики;</a:t>
            </a:r>
          </a:p>
          <a:p>
            <a:pPr marL="457200" indent="-457200">
              <a:buFontTx/>
              <a:buChar char="-"/>
            </a:pP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целенаправленное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мыслительных способностей учащихся, развития у них интереса к учебной работе, самостоятельности и творчества. </a:t>
            </a:r>
          </a:p>
        </p:txBody>
      </p:sp>
    </p:spTree>
    <p:extLst>
      <p:ext uri="{BB962C8B-B14F-4D97-AF65-F5344CB8AC3E}">
        <p14:creationId xmlns:p14="http://schemas.microsoft.com/office/powerpoint/2010/main" val="206604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60" y="1936614"/>
            <a:ext cx="1143644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отказ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шаблона в организации урока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>
              <a:buFontTx/>
              <a:buChar char="-"/>
            </a:pP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вовлечение учащихся класса в активную деятельность на уроке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>
              <a:buFontTx/>
              <a:buChar char="-"/>
            </a:pP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развлекательность, а занимательность и увлечение как основа эмоционального тона урока</a:t>
            </a:r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>
              <a:buFontTx/>
              <a:buChar char="-"/>
            </a:pP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91802" y="1145077"/>
            <a:ext cx="41877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обучения:</a:t>
            </a:r>
          </a:p>
        </p:txBody>
      </p:sp>
    </p:spTree>
    <p:extLst>
      <p:ext uri="{BB962C8B-B14F-4D97-AF65-F5344CB8AC3E}">
        <p14:creationId xmlns:p14="http://schemas.microsoft.com/office/powerpoint/2010/main" val="159329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КЕЙС-технология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6822" y="2040835"/>
            <a:ext cx="11088710" cy="3693365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Calibri"/>
                <a:ea typeface="Calibri"/>
                <a:cs typeface="Times New Roman"/>
              </a:rPr>
              <a:t>Кейс- технология 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относится к интерактивным методам обучения и представляет собой группу образовательных технологий, методов и </a:t>
            </a:r>
            <a:r>
              <a:rPr lang="ru-RU" sz="3200" dirty="0" err="1">
                <a:latin typeface="Calibri"/>
                <a:ea typeface="Calibri"/>
                <a:cs typeface="Times New Roman"/>
              </a:rPr>
              <a:t>приѐмов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, основанных на решении конкретных проблем, задач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.</a:t>
            </a:r>
          </a:p>
          <a:p>
            <a:r>
              <a:rPr lang="ru-RU" sz="32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3200" dirty="0" smtClean="0">
                <a:latin typeface="Calibri"/>
                <a:ea typeface="Calibri"/>
                <a:cs typeface="Times New Roman"/>
              </a:rPr>
              <a:t>     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Название технологии произошло от латинского </a:t>
            </a:r>
            <a:r>
              <a:rPr lang="ru-RU" sz="3200" b="1" dirty="0" err="1">
                <a:latin typeface="Calibri"/>
                <a:ea typeface="Calibri"/>
                <a:cs typeface="Times New Roman"/>
              </a:rPr>
              <a:t>casus</a:t>
            </a:r>
            <a:r>
              <a:rPr lang="ru-RU" sz="3200" b="1" dirty="0">
                <a:latin typeface="Calibri"/>
                <a:ea typeface="Calibri"/>
                <a:cs typeface="Times New Roman"/>
              </a:rPr>
              <a:t> 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– запутанный необычный случай; а также от английского </a:t>
            </a:r>
            <a:r>
              <a:rPr lang="ru-RU" sz="3200" b="1" dirty="0" err="1">
                <a:latin typeface="Calibri"/>
                <a:ea typeface="Calibri"/>
                <a:cs typeface="Times New Roman"/>
              </a:rPr>
              <a:t>case</a:t>
            </a:r>
            <a:r>
              <a:rPr lang="ru-RU" sz="3200" dirty="0">
                <a:latin typeface="Calibri"/>
                <a:ea typeface="Calibri"/>
                <a:cs typeface="Times New Roman"/>
              </a:rPr>
              <a:t> – портфель, чемоданчик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213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10749" y="1232452"/>
            <a:ext cx="76332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технологии произошло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латинского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casus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запутанный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необычный случай; а также от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английского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case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портфель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чемоданчик.</a:t>
            </a:r>
          </a:p>
        </p:txBody>
      </p:sp>
    </p:spTree>
    <p:extLst>
      <p:ext uri="{BB962C8B-B14F-4D97-AF65-F5344CB8AC3E}">
        <p14:creationId xmlns:p14="http://schemas.microsoft.com/office/powerpoint/2010/main" val="1715753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14400" y="1259101"/>
            <a:ext cx="98861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 Работа с кейсом, в котором содержится разнообразная информация, в том числе и противоречивая, позволяет развивать универсальные учебные действия учащихся, обозначенные требованиями Федерального образовательного стандарта основного общего образования (ФГОС </a:t>
            </a:r>
            <a:r>
              <a:rPr lang="ru-RU" sz="3600" dirty="0" smtClean="0"/>
              <a:t>ООО)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4128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0896597" y="982132"/>
            <a:ext cx="447263" cy="130386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821635"/>
            <a:ext cx="9601196" cy="5054233"/>
          </a:xfrm>
        </p:spPr>
        <p:txBody>
          <a:bodyPr/>
          <a:lstStyle/>
          <a:p>
            <a:r>
              <a:rPr lang="ru-RU" dirty="0"/>
              <a:t>Кейс-технология формирует у учащихся следующие универсальные учебные действия (УУД</a:t>
            </a:r>
            <a:r>
              <a:rPr lang="ru-RU" dirty="0" smtClean="0"/>
              <a:t>):</a:t>
            </a:r>
          </a:p>
          <a:p>
            <a:r>
              <a:rPr lang="ru-RU" dirty="0" smtClean="0"/>
              <a:t> </a:t>
            </a:r>
            <a:r>
              <a:rPr lang="ru-RU" b="1" u="sng" dirty="0"/>
              <a:t>в сфере личностных УУД</a:t>
            </a:r>
            <a:r>
              <a:rPr lang="ru-RU" dirty="0"/>
              <a:t>: широкая мотивация учебной деятельности; учебно-познавательный интерес к новым общим способам решения учебных задач; способность к принятию решений с учетом конкретных условий и наличия фактической информации; уверенность в своих силах; способность к самооценке на основе критерия успешности учебной </a:t>
            </a:r>
            <a:r>
              <a:rPr lang="ru-RU" dirty="0" smtClean="0"/>
              <a:t>работы</a:t>
            </a:r>
          </a:p>
          <a:p>
            <a:r>
              <a:rPr lang="ru-RU" b="1" u="sng" dirty="0"/>
              <a:t>в сфере познавательных, коммуникативных и регулятивных УУД: </a:t>
            </a:r>
            <a:r>
              <a:rPr lang="ru-RU" dirty="0"/>
              <a:t>выделять в тексте кейсов главную и второстепенную информацию, главную идею текста, анализировать и находить проблему, воспринимать и оценивать вербальную и невербальную информацию</a:t>
            </a:r>
          </a:p>
        </p:txBody>
      </p:sp>
    </p:spTree>
    <p:extLst>
      <p:ext uri="{BB962C8B-B14F-4D97-AF65-F5344CB8AC3E}">
        <p14:creationId xmlns:p14="http://schemas.microsoft.com/office/powerpoint/2010/main" val="330539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952685"/>
          </a:xfrm>
        </p:spPr>
        <p:txBody>
          <a:bodyPr/>
          <a:lstStyle/>
          <a:p>
            <a:r>
              <a:rPr lang="ru-RU" dirty="0"/>
              <a:t>Технологическая схема создания кейса.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1661" y="2451651"/>
            <a:ext cx="9601196" cy="328653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Определение </a:t>
            </a:r>
            <a:r>
              <a:rPr lang="ru-RU" dirty="0"/>
              <a:t>того раздела учебной программы, которому посвящена </a:t>
            </a:r>
            <a:r>
              <a:rPr lang="ru-RU" dirty="0" smtClean="0"/>
              <a:t>ситуация</a:t>
            </a:r>
            <a:r>
              <a:rPr lang="ru-RU" dirty="0"/>
              <a:t>, описывающая </a:t>
            </a:r>
            <a:r>
              <a:rPr lang="ru-RU" dirty="0" smtClean="0"/>
              <a:t>проблему</a:t>
            </a:r>
          </a:p>
          <a:p>
            <a:r>
              <a:rPr lang="ru-RU" dirty="0"/>
              <a:t>Формулирование образовательных целей и </a:t>
            </a:r>
            <a:r>
              <a:rPr lang="ru-RU" dirty="0" smtClean="0"/>
              <a:t>задач</a:t>
            </a:r>
          </a:p>
          <a:p>
            <a:r>
              <a:rPr lang="ru-RU" dirty="0"/>
              <a:t>Определение проблемы ситуации и создание обобщенной </a:t>
            </a:r>
            <a:r>
              <a:rPr lang="ru-RU" dirty="0" smtClean="0"/>
              <a:t>модели</a:t>
            </a:r>
          </a:p>
          <a:p>
            <a:r>
              <a:rPr lang="ru-RU" dirty="0"/>
              <a:t>Поиск аналога обобщенной модели ситуации в реальной </a:t>
            </a:r>
            <a:r>
              <a:rPr lang="ru-RU" dirty="0" smtClean="0"/>
              <a:t>жизни</a:t>
            </a:r>
          </a:p>
          <a:p>
            <a:r>
              <a:rPr lang="ru-RU" dirty="0" smtClean="0"/>
              <a:t> </a:t>
            </a:r>
            <a:r>
              <a:rPr lang="ru-RU" dirty="0"/>
              <a:t>Выбор техник работы с данным </a:t>
            </a:r>
            <a:r>
              <a:rPr lang="ru-RU" dirty="0" smtClean="0"/>
              <a:t>кейсом</a:t>
            </a:r>
          </a:p>
          <a:p>
            <a:r>
              <a:rPr lang="ru-RU" dirty="0"/>
              <a:t>Создание заданной </a:t>
            </a:r>
            <a:r>
              <a:rPr lang="ru-RU" dirty="0" smtClean="0"/>
              <a:t>модели</a:t>
            </a:r>
            <a:r>
              <a:rPr lang="ru-RU" dirty="0"/>
              <a:t> </a:t>
            </a:r>
            <a:r>
              <a:rPr lang="ru-RU" dirty="0" smtClean="0"/>
              <a:t>и  </a:t>
            </a:r>
            <a:r>
              <a:rPr lang="ru-RU" dirty="0"/>
              <a:t>Апробация </a:t>
            </a:r>
          </a:p>
        </p:txBody>
      </p:sp>
    </p:spTree>
    <p:extLst>
      <p:ext uri="{BB962C8B-B14F-4D97-AF65-F5344CB8AC3E}">
        <p14:creationId xmlns:p14="http://schemas.microsoft.com/office/powerpoint/2010/main" val="189866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039A4B3-0617-4CFC-B614-27363ECC28A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991</TotalTime>
  <Words>559</Words>
  <Application>Microsoft Office PowerPoint</Application>
  <PresentationFormat>Широкоэкранный</PresentationFormat>
  <Paragraphs>83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Garamond</vt:lpstr>
      <vt:lpstr>Times New Roman</vt:lpstr>
      <vt:lpstr>Trebuchet MS</vt:lpstr>
      <vt:lpstr>Натуральные материалы</vt:lpstr>
      <vt:lpstr>Использование кейс- метода  на уроках технологии в соответствии с ФГОС ООО</vt:lpstr>
      <vt:lpstr>Презентация PowerPoint</vt:lpstr>
      <vt:lpstr>Задачи обучения на уроках технологии</vt:lpstr>
      <vt:lpstr>Презентация PowerPoint</vt:lpstr>
      <vt:lpstr> КЕЙС-технология</vt:lpstr>
      <vt:lpstr>Презентация PowerPoint</vt:lpstr>
      <vt:lpstr>Презентация PowerPoint</vt:lpstr>
      <vt:lpstr>Презентация PowerPoint</vt:lpstr>
      <vt:lpstr>Технологическая схема создания кейса.</vt:lpstr>
      <vt:lpstr>Кейс №2. Вы собрали семейный совет, на котором решаете, куда отправиться в отпуск. В обсуждении участвует вся семья, включая Колю – ученика 8 класса. Давайте попробуем решить такую задачу. </vt:lpstr>
      <vt:lpstr>Предлагаю Вам следующий план решения</vt:lpstr>
      <vt:lpstr>Кейс « Технология ведения дома»</vt:lpstr>
      <vt:lpstr>Презентация PowerPoint</vt:lpstr>
      <vt:lpstr>Классификация строительных материалов</vt:lpstr>
      <vt:lpstr>        Определение2: Технология строительного производства Совокупность процессов по изготовлению изделий и конструкций и превращению их в готовую продукцию строительства - здания и сооружения [Терминологический словарь по строительству Госстроя СССР)] </vt:lpstr>
      <vt:lpstr>Презентация PowerPoint</vt:lpstr>
      <vt:lpstr>Презентация PowerPoint</vt:lpstr>
      <vt:lpstr> Урок 3-5. Специфика рынка ИЖС. Качество строительства. Факторы, влияющие на качество строительства </vt:lpstr>
      <vt:lpstr>Контрольные   вопросы: </vt:lpstr>
      <vt:lpstr>Работа с видео. </vt:lpstr>
      <vt:lpstr>Презентация PowerPoint</vt:lpstr>
      <vt:lpstr>Спасибо за внимание!!!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метода проектов на уроках технологии как условие повышения качества образования.</dc:title>
  <dc:creator>Paul</dc:creator>
  <cp:lastModifiedBy>Пользователь</cp:lastModifiedBy>
  <cp:revision>51</cp:revision>
  <dcterms:created xsi:type="dcterms:W3CDTF">2018-02-10T16:57:38Z</dcterms:created>
  <dcterms:modified xsi:type="dcterms:W3CDTF">2018-11-15T10:39:31Z</dcterms:modified>
</cp:coreProperties>
</file>