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5" r:id="rId5"/>
    <p:sldId id="274" r:id="rId6"/>
    <p:sldId id="259" r:id="rId7"/>
    <p:sldId id="277" r:id="rId8"/>
    <p:sldId id="276" r:id="rId9"/>
    <p:sldId id="278" r:id="rId10"/>
    <p:sldId id="260" r:id="rId11"/>
    <p:sldId id="279" r:id="rId12"/>
    <p:sldId id="281" r:id="rId13"/>
    <p:sldId id="282" r:id="rId14"/>
    <p:sldId id="280" r:id="rId15"/>
    <p:sldId id="283" r:id="rId16"/>
    <p:sldId id="285" r:id="rId17"/>
    <p:sldId id="270" r:id="rId18"/>
    <p:sldId id="271" r:id="rId19"/>
    <p:sldId id="272" r:id="rId20"/>
    <p:sldId id="273" r:id="rId21"/>
    <p:sldId id="264" r:id="rId22"/>
    <p:sldId id="287" r:id="rId23"/>
    <p:sldId id="288" r:id="rId24"/>
    <p:sldId id="289" r:id="rId25"/>
    <p:sldId id="291" r:id="rId26"/>
    <p:sldId id="290" r:id="rId27"/>
    <p:sldId id="292" r:id="rId28"/>
    <p:sldId id="293" r:id="rId29"/>
    <p:sldId id="295" r:id="rId30"/>
    <p:sldId id="294" r:id="rId31"/>
    <p:sldId id="296" r:id="rId32"/>
    <p:sldId id="269" r:id="rId33"/>
    <p:sldId id="267" r:id="rId34"/>
    <p:sldId id="266" r:id="rId35"/>
    <p:sldId id="265" r:id="rId36"/>
    <p:sldId id="286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081FF47-6D34-49FB-9F46-27DC34D92840}" type="datetimeFigureOut">
              <a:rPr lang="ru-RU" smtClean="0"/>
              <a:t>06.11.2018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31B2738-50DB-4051-9079-4258FCAF3E4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864" y="404664"/>
            <a:ext cx="5105400" cy="286816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Формирование регулятивных универсальных действий</a:t>
            </a:r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47331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Балакина Галина </a:t>
            </a:r>
            <a:r>
              <a:rPr lang="ru-RU" dirty="0" smtClean="0"/>
              <a:t>Викторовна </a:t>
            </a:r>
          </a:p>
          <a:p>
            <a:r>
              <a:rPr lang="ru-RU" dirty="0" smtClean="0"/>
              <a:t>учитель биологии </a:t>
            </a:r>
          </a:p>
          <a:p>
            <a:r>
              <a:rPr lang="ru-RU" dirty="0" smtClean="0"/>
              <a:t>МБОУ «СШ № 22 с углублённым изучением иностранных языков </a:t>
            </a:r>
          </a:p>
          <a:p>
            <a:r>
              <a:rPr lang="ru-RU" dirty="0" smtClean="0"/>
              <a:t>г. Ульяновска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5778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r>
              <a:rPr lang="ru-RU" dirty="0"/>
              <a:t>Регулятивные УУД данного блока включают в себя:</a:t>
            </a:r>
          </a:p>
          <a:p>
            <a:r>
              <a:rPr lang="ru-RU" dirty="0" smtClean="0"/>
              <a:t>умение </a:t>
            </a:r>
            <a:r>
              <a:rPr lang="ru-RU" dirty="0"/>
              <a:t>самостоятельно планировать выполнение </a:t>
            </a:r>
            <a:r>
              <a:rPr lang="ru-RU" dirty="0" smtClean="0"/>
              <a:t>учебной задачи</a:t>
            </a:r>
            <a:r>
              <a:rPr lang="ru-RU" dirty="0"/>
              <a:t>;</a:t>
            </a:r>
          </a:p>
          <a:p>
            <a:r>
              <a:rPr lang="ru-RU" dirty="0" smtClean="0"/>
              <a:t>умение </a:t>
            </a:r>
            <a:r>
              <a:rPr lang="ru-RU" dirty="0"/>
              <a:t>действовать по составленному плану, алгоритму;</a:t>
            </a:r>
          </a:p>
          <a:p>
            <a:r>
              <a:rPr lang="ru-RU" dirty="0" smtClean="0"/>
              <a:t>умение </a:t>
            </a:r>
            <a:r>
              <a:rPr lang="ru-RU" dirty="0"/>
              <a:t>осознанно выбирать наиболее </a:t>
            </a:r>
            <a:r>
              <a:rPr lang="ru-RU" dirty="0" smtClean="0"/>
              <a:t>эффективные способы </a:t>
            </a:r>
            <a:r>
              <a:rPr lang="ru-RU" dirty="0"/>
              <a:t>решения учебных и познавательных задач.</a:t>
            </a:r>
          </a:p>
        </p:txBody>
      </p:sp>
    </p:spTree>
    <p:extLst>
      <p:ext uri="{BB962C8B-B14F-4D97-AF65-F5344CB8AC3E}">
        <p14:creationId xmlns:p14="http://schemas.microsoft.com/office/powerpoint/2010/main" val="267468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1. </a:t>
            </a:r>
            <a:r>
              <a:rPr lang="ru-RU" b="1" dirty="0" smtClean="0">
                <a:solidFill>
                  <a:srgbClr val="002060"/>
                </a:solidFill>
              </a:rPr>
              <a:t>Составление </a:t>
            </a:r>
            <a:r>
              <a:rPr lang="ru-RU" b="1" dirty="0">
                <a:solidFill>
                  <a:srgbClr val="002060"/>
                </a:solidFill>
              </a:rPr>
              <a:t>плана при работе с </a:t>
            </a:r>
            <a:r>
              <a:rPr lang="ru-RU" b="1" dirty="0" smtClean="0">
                <a:solidFill>
                  <a:srgbClr val="002060"/>
                </a:solidFill>
              </a:rPr>
              <a:t>текстом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/>
              <a:t>Острова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Остров</a:t>
            </a:r>
            <a:r>
              <a:rPr lang="ru-RU" b="1" dirty="0"/>
              <a:t> </a:t>
            </a:r>
            <a:r>
              <a:rPr lang="ru-RU" dirty="0"/>
              <a:t>– участок суши, со всех сторон окружённый </a:t>
            </a:r>
            <a:r>
              <a:rPr lang="ru-RU" dirty="0" smtClean="0"/>
              <a:t>водой. Острова </a:t>
            </a:r>
            <a:r>
              <a:rPr lang="ru-RU" dirty="0"/>
              <a:t>могут образовываться разными способами. Моря могут отделить участок суши от материка. Некоторые вулканы извергаются под водой, и на этом месте вырастает остров.</a:t>
            </a:r>
          </a:p>
          <a:p>
            <a:pPr marL="0" indent="0">
              <a:buNone/>
            </a:pPr>
            <a:r>
              <a:rPr lang="ru-RU" dirty="0"/>
              <a:t>В жарком поясе на подводных вулканах селятся маленькие животные – кораллы. Каждый из них для защиты строит свой домик из извести. Животные умирают, а домики образуют коралловые постройки, которые называют рифами. Рифы с течением времени образуют остров, который часто имеет форму буквы «О» или «С».</a:t>
            </a:r>
          </a:p>
          <a:p>
            <a:pPr marL="0" indent="0">
              <a:buNone/>
            </a:pPr>
            <a:r>
              <a:rPr lang="ru-RU" i="1" dirty="0"/>
              <a:t>-Придумай вопрос к каждой части. Задай его своему соседу. Перескажи текст, используя полученный план.</a:t>
            </a:r>
            <a:endParaRPr lang="ru-RU" dirty="0"/>
          </a:p>
          <a:p>
            <a:r>
              <a:rPr lang="ru-RU" dirty="0"/>
              <a:t> 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53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2.Самостоятельное установление последовательности </a:t>
            </a:r>
            <a:r>
              <a:rPr lang="ru-RU" b="1" dirty="0">
                <a:solidFill>
                  <a:srgbClr val="002060"/>
                </a:solidFill>
              </a:rPr>
              <a:t>действий для </a:t>
            </a:r>
            <a:r>
              <a:rPr lang="ru-RU" b="1" dirty="0" smtClean="0">
                <a:solidFill>
                  <a:srgbClr val="002060"/>
                </a:solidFill>
              </a:rPr>
              <a:t>решения учебной </a:t>
            </a:r>
            <a:r>
              <a:rPr lang="ru-RU" b="1" dirty="0">
                <a:solidFill>
                  <a:srgbClr val="002060"/>
                </a:solidFill>
              </a:rPr>
              <a:t>задачи 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/>
              <a:t>Необходимо определить склонение имен</a:t>
            </a:r>
          </a:p>
          <a:p>
            <a:pPr marL="0" indent="0">
              <a:buNone/>
            </a:pPr>
            <a:r>
              <a:rPr lang="ru-RU" dirty="0"/>
              <a:t>существительных. Укажи последовательность своих</a:t>
            </a:r>
          </a:p>
          <a:p>
            <a:pPr marL="0" indent="0">
              <a:buNone/>
            </a:pPr>
            <a:r>
              <a:rPr lang="ru-RU" dirty="0"/>
              <a:t>действий, </a:t>
            </a:r>
            <a:r>
              <a:rPr lang="ru-RU" dirty="0" smtClean="0"/>
              <a:t>написав </a:t>
            </a:r>
            <a:r>
              <a:rPr lang="ru-RU" dirty="0"/>
              <a:t>номера в правильном порядке.</a:t>
            </a:r>
          </a:p>
          <a:p>
            <a:pPr marL="0" indent="0">
              <a:buNone/>
            </a:pPr>
            <a:r>
              <a:rPr lang="ru-RU" dirty="0" smtClean="0"/>
              <a:t>1.Определю </a:t>
            </a:r>
            <a:r>
              <a:rPr lang="ru-RU" dirty="0"/>
              <a:t>число</a:t>
            </a:r>
          </a:p>
          <a:p>
            <a:pPr marL="0" indent="0">
              <a:buNone/>
            </a:pPr>
            <a:r>
              <a:rPr lang="ru-RU" dirty="0" smtClean="0"/>
              <a:t>2.Разберу </a:t>
            </a:r>
            <a:r>
              <a:rPr lang="ru-RU" dirty="0"/>
              <a:t>слово по составу</a:t>
            </a:r>
          </a:p>
          <a:p>
            <a:pPr marL="0" indent="0">
              <a:buNone/>
            </a:pPr>
            <a:r>
              <a:rPr lang="ru-RU" dirty="0" smtClean="0"/>
              <a:t>3.Выделю </a:t>
            </a:r>
            <a:r>
              <a:rPr lang="ru-RU" dirty="0"/>
              <a:t>окончание</a:t>
            </a:r>
          </a:p>
          <a:p>
            <a:pPr marL="0" indent="0">
              <a:buNone/>
            </a:pPr>
            <a:r>
              <a:rPr lang="ru-RU" dirty="0" smtClean="0"/>
              <a:t>4.Определю </a:t>
            </a:r>
            <a:r>
              <a:rPr lang="ru-RU" dirty="0"/>
              <a:t>часть речи</a:t>
            </a:r>
          </a:p>
          <a:p>
            <a:pPr marL="0" indent="0">
              <a:buNone/>
            </a:pPr>
            <a:r>
              <a:rPr lang="ru-RU" dirty="0" smtClean="0"/>
              <a:t>5.Определю </a:t>
            </a:r>
            <a:r>
              <a:rPr lang="ru-RU" dirty="0"/>
              <a:t>род</a:t>
            </a:r>
          </a:p>
          <a:p>
            <a:pPr marL="0" indent="0">
              <a:buNone/>
            </a:pPr>
            <a:r>
              <a:rPr lang="ru-RU" dirty="0" smtClean="0"/>
              <a:t>6.Выделю </a:t>
            </a:r>
            <a:r>
              <a:rPr lang="ru-RU" dirty="0"/>
              <a:t>безударные гласные</a:t>
            </a:r>
          </a:p>
          <a:p>
            <a:pPr marL="0" indent="0">
              <a:buNone/>
            </a:pPr>
            <a:r>
              <a:rPr lang="ru-RU" dirty="0" smtClean="0"/>
              <a:t>7.Определю склонение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3.Организация </a:t>
            </a:r>
            <a:r>
              <a:rPr lang="ru-RU" b="1" dirty="0">
                <a:solidFill>
                  <a:srgbClr val="002060"/>
                </a:solidFill>
              </a:rPr>
              <a:t>работы по плану </a:t>
            </a:r>
            <a:r>
              <a:rPr lang="ru-RU" b="1" dirty="0" smtClean="0">
                <a:solidFill>
                  <a:srgbClr val="002060"/>
                </a:solidFill>
              </a:rPr>
              <a:t>с иллюстративным материалом равнозначным </a:t>
            </a:r>
            <a:r>
              <a:rPr lang="ru-RU" b="1" dirty="0">
                <a:solidFill>
                  <a:srgbClr val="002060"/>
                </a:solidFill>
              </a:rPr>
              <a:t>с учебным текстом по роли в </a:t>
            </a:r>
            <a:r>
              <a:rPr lang="ru-RU" b="1" dirty="0" smtClean="0">
                <a:solidFill>
                  <a:srgbClr val="002060"/>
                </a:solidFill>
              </a:rPr>
              <a:t>развитии учащихся </a:t>
            </a:r>
            <a:r>
              <a:rPr lang="ru-RU" b="1" dirty="0">
                <a:solidFill>
                  <a:srgbClr val="002060"/>
                </a:solidFill>
              </a:rPr>
              <a:t>является иллюстративный материал.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13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4.Действие </a:t>
            </a:r>
            <a:r>
              <a:rPr lang="ru-RU" b="1" dirty="0">
                <a:solidFill>
                  <a:srgbClr val="002060"/>
                </a:solidFill>
              </a:rPr>
              <a:t>по алгоритму</a:t>
            </a:r>
          </a:p>
          <a:p>
            <a:r>
              <a:rPr lang="ru-RU" dirty="0"/>
              <a:t>Алгоритм – это:</a:t>
            </a:r>
          </a:p>
          <a:p>
            <a:pPr marL="0" indent="0">
              <a:buNone/>
            </a:pPr>
            <a:r>
              <a:rPr lang="ru-RU" dirty="0"/>
              <a:t>-правила, инструкции, памятки, определяющие </a:t>
            </a:r>
            <a:r>
              <a:rPr lang="ru-RU" dirty="0" smtClean="0"/>
              <a:t>четкую последовательность </a:t>
            </a:r>
            <a:r>
              <a:rPr lang="ru-RU" dirty="0"/>
              <a:t>элементарных для данного объекта</a:t>
            </a:r>
          </a:p>
          <a:p>
            <a:pPr marL="0" indent="0">
              <a:buNone/>
            </a:pPr>
            <a:r>
              <a:rPr lang="ru-RU" dirty="0"/>
              <a:t>операций по решению учебной задачи;</a:t>
            </a:r>
          </a:p>
          <a:p>
            <a:pPr marL="0" indent="0">
              <a:buNone/>
            </a:pPr>
            <a:r>
              <a:rPr lang="ru-RU" dirty="0"/>
              <a:t>-система работы по строго определенным </a:t>
            </a:r>
            <a:r>
              <a:rPr lang="ru-RU" dirty="0" smtClean="0"/>
              <a:t>правилам , которая </a:t>
            </a:r>
            <a:r>
              <a:rPr lang="ru-RU" dirty="0"/>
              <a:t>после последовательного их выполнения приводит </a:t>
            </a:r>
            <a:r>
              <a:rPr lang="ru-RU" dirty="0" smtClean="0"/>
              <a:t>к решению </a:t>
            </a:r>
            <a:r>
              <a:rPr lang="ru-RU" dirty="0"/>
              <a:t>поставленной задачи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001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5.Стратегия </a:t>
            </a:r>
            <a:r>
              <a:rPr lang="ru-RU" b="1" dirty="0">
                <a:solidFill>
                  <a:srgbClr val="002060"/>
                </a:solidFill>
              </a:rPr>
              <a:t>«Работа с таблицей»</a:t>
            </a:r>
          </a:p>
          <a:p>
            <a:r>
              <a:rPr lang="ru-RU" dirty="0"/>
              <a:t>Учащимся предлагается в ходе работы с текстом</a:t>
            </a:r>
          </a:p>
          <a:p>
            <a:pPr marL="0" indent="0">
              <a:buNone/>
            </a:pPr>
            <a:r>
              <a:rPr lang="ru-RU" dirty="0"/>
              <a:t>заполнить таблицу, в которой графы обозначены </a:t>
            </a:r>
            <a:r>
              <a:rPr lang="ru-RU" dirty="0" smtClean="0"/>
              <a:t>следующим образом</a:t>
            </a:r>
            <a:r>
              <a:rPr lang="ru-RU" dirty="0"/>
              <a:t>:</a:t>
            </a:r>
          </a:p>
          <a:p>
            <a:pPr marL="0" indent="0">
              <a:buNone/>
            </a:pPr>
            <a:r>
              <a:rPr lang="ru-RU" dirty="0"/>
              <a:t>«Знаю» (заполняется до чтения/прослушивания</a:t>
            </a:r>
          </a:p>
          <a:p>
            <a:pPr marL="0" indent="0">
              <a:buNone/>
            </a:pPr>
            <a:r>
              <a:rPr lang="ru-RU" dirty="0"/>
              <a:t>материала);</a:t>
            </a:r>
          </a:p>
          <a:p>
            <a:pPr marL="0" indent="0">
              <a:buNone/>
            </a:pPr>
            <a:r>
              <a:rPr lang="ru-RU" dirty="0"/>
              <a:t>«Хочу узнать</a:t>
            </a:r>
            <a:r>
              <a:rPr lang="ru-RU" dirty="0" smtClean="0"/>
              <a:t>»(</a:t>
            </a:r>
            <a:r>
              <a:rPr lang="ru-RU" dirty="0"/>
              <a:t>заполняется </a:t>
            </a:r>
            <a:r>
              <a:rPr lang="ru-RU" dirty="0" smtClean="0"/>
              <a:t>до чтения/прослушивания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материала);</a:t>
            </a:r>
          </a:p>
          <a:p>
            <a:pPr marL="0" indent="0">
              <a:buNone/>
            </a:pPr>
            <a:r>
              <a:rPr lang="ru-RU" dirty="0"/>
              <a:t>«Узнал» (заполняется после чтения/прослушивания</a:t>
            </a:r>
          </a:p>
          <a:p>
            <a:pPr marL="0" indent="0">
              <a:buNone/>
            </a:pPr>
            <a:r>
              <a:rPr lang="ru-RU" dirty="0"/>
              <a:t>материала);</a:t>
            </a:r>
          </a:p>
          <a:p>
            <a:pPr marL="0" indent="0">
              <a:buNone/>
            </a:pPr>
            <a:r>
              <a:rPr lang="ru-RU" dirty="0"/>
              <a:t>«Источники» (заполняется по ходу);</a:t>
            </a:r>
          </a:p>
          <a:p>
            <a:pPr marL="0" indent="0">
              <a:buNone/>
            </a:pPr>
            <a:r>
              <a:rPr lang="ru-RU" dirty="0"/>
              <a:t>«Что осталось нераскрыто» (заполняется после</a:t>
            </a:r>
          </a:p>
          <a:p>
            <a:pPr marL="0" indent="0">
              <a:buNone/>
            </a:pPr>
            <a:r>
              <a:rPr lang="ru-RU" dirty="0"/>
              <a:t>чтения/прослушивания материала).</a:t>
            </a:r>
          </a:p>
        </p:txBody>
      </p:sp>
    </p:spTree>
    <p:extLst>
      <p:ext uri="{BB962C8B-B14F-4D97-AF65-F5344CB8AC3E}">
        <p14:creationId xmlns:p14="http://schemas.microsoft.com/office/powerpoint/2010/main" val="341789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7.ИНСЕРТ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/>
              <a:t>«ИНСЕРТ», маркировка текста значками по мере его чтения.</a:t>
            </a:r>
          </a:p>
          <a:p>
            <a:pPr marL="0" indent="0">
              <a:buNone/>
            </a:pPr>
            <a:r>
              <a:rPr lang="ru-RU" dirty="0"/>
              <a:t>«v» - уже знал</a:t>
            </a:r>
          </a:p>
          <a:p>
            <a:pPr marL="0" indent="0">
              <a:buNone/>
            </a:pPr>
            <a:r>
              <a:rPr lang="ru-RU" dirty="0"/>
              <a:t>«+» - новое</a:t>
            </a:r>
          </a:p>
          <a:p>
            <a:pPr marL="0" indent="0">
              <a:buNone/>
            </a:pPr>
            <a:r>
              <a:rPr lang="ru-RU" dirty="0"/>
              <a:t>«-» - думал иначе</a:t>
            </a:r>
          </a:p>
          <a:p>
            <a:pPr marL="0" indent="0">
              <a:buNone/>
            </a:pPr>
            <a:r>
              <a:rPr lang="ru-RU" dirty="0"/>
              <a:t>«?» - не понял, есть </a:t>
            </a:r>
            <a:r>
              <a:rPr lang="ru-RU" dirty="0" smtClean="0"/>
              <a:t>вопросы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8.Стратегия </a:t>
            </a:r>
            <a:r>
              <a:rPr lang="ru-RU" b="1" dirty="0">
                <a:solidFill>
                  <a:srgbClr val="002060"/>
                </a:solidFill>
              </a:rPr>
              <a:t>«Чтение про себя с пометками»</a:t>
            </a:r>
          </a:p>
          <a:p>
            <a:pPr marL="0" indent="0">
              <a:buNone/>
            </a:pPr>
            <a:r>
              <a:rPr lang="ru-RU" dirty="0"/>
              <a:t>С целью проверки понимания текста учащимся</a:t>
            </a:r>
          </a:p>
          <a:p>
            <a:pPr marL="0" indent="0">
              <a:buNone/>
            </a:pPr>
            <a:r>
              <a:rPr lang="ru-RU" dirty="0"/>
              <a:t>предлагается сделать соответствующие пометки в тексте </a:t>
            </a:r>
            <a:r>
              <a:rPr lang="ru-RU" dirty="0" err="1" smtClean="0"/>
              <a:t>илизаполнить</a:t>
            </a:r>
            <a:r>
              <a:rPr lang="ru-RU" dirty="0" smtClean="0"/>
              <a:t> </a:t>
            </a:r>
            <a:r>
              <a:rPr lang="ru-RU" dirty="0"/>
              <a:t>графы таблицы:</a:t>
            </a:r>
          </a:p>
          <a:p>
            <a:pPr marL="0" indent="0">
              <a:buNone/>
            </a:pPr>
            <a:r>
              <a:rPr lang="ru-RU" dirty="0"/>
              <a:t>«Понял (+)»;</a:t>
            </a:r>
          </a:p>
          <a:p>
            <a:pPr marL="0" indent="0">
              <a:buNone/>
            </a:pPr>
            <a:r>
              <a:rPr lang="ru-RU" dirty="0"/>
              <a:t>«Не понял (–)»;</a:t>
            </a:r>
          </a:p>
          <a:p>
            <a:pPr marL="0" indent="0">
              <a:buNone/>
            </a:pPr>
            <a:r>
              <a:rPr lang="ru-RU" dirty="0"/>
              <a:t>«Нужно обсудить (?)».</a:t>
            </a:r>
          </a:p>
        </p:txBody>
      </p:sp>
    </p:spTree>
    <p:extLst>
      <p:ext uri="{BB962C8B-B14F-4D97-AF65-F5344CB8AC3E}">
        <p14:creationId xmlns:p14="http://schemas.microsoft.com/office/powerpoint/2010/main" val="309663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</a:rPr>
              <a:t>планирование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8.Перекрестная </a:t>
            </a:r>
            <a:r>
              <a:rPr lang="ru-RU" b="1" dirty="0">
                <a:solidFill>
                  <a:srgbClr val="002060"/>
                </a:solidFill>
              </a:rPr>
              <a:t>дискуссия 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 smtClean="0"/>
              <a:t>дает </a:t>
            </a:r>
            <a:r>
              <a:rPr lang="ru-RU" dirty="0"/>
              <a:t>возможность работать </a:t>
            </a:r>
            <a:r>
              <a:rPr lang="ru-RU" dirty="0" smtClean="0"/>
              <a:t>с текстом </a:t>
            </a:r>
            <a:r>
              <a:rPr lang="ru-RU" dirty="0"/>
              <a:t>в целом – на уровне его идеи и проблематики. </a:t>
            </a:r>
            <a:r>
              <a:rPr lang="ru-RU" dirty="0" smtClean="0"/>
              <a:t>Таким </a:t>
            </a:r>
            <a:r>
              <a:rPr lang="ru-RU" dirty="0"/>
              <a:t>образом, </a:t>
            </a:r>
            <a:r>
              <a:rPr lang="ru-RU" dirty="0" smtClean="0"/>
              <a:t>такая дискуссия </a:t>
            </a:r>
            <a:r>
              <a:rPr lang="ru-RU" dirty="0"/>
              <a:t>уместна, если по обсуждаемому вопросу </a:t>
            </a:r>
            <a:r>
              <a:rPr lang="ru-RU" dirty="0" smtClean="0"/>
              <a:t>возможно столкновение </a:t>
            </a:r>
            <a:r>
              <a:rPr lang="ru-RU" dirty="0"/>
              <a:t>противоположных суждений, например:</a:t>
            </a:r>
          </a:p>
          <a:p>
            <a:pPr marL="0" indent="0">
              <a:buNone/>
            </a:pPr>
            <a:r>
              <a:rPr lang="ru-RU" dirty="0"/>
              <a:t>"хорошо – плохо", "будет – не будет", "возможно </a:t>
            </a:r>
            <a:r>
              <a:rPr lang="ru-RU" dirty="0" smtClean="0"/>
              <a:t>–невозможно</a:t>
            </a:r>
            <a:r>
              <a:rPr lang="ru-RU" dirty="0"/>
              <a:t>".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Перекрестная </a:t>
            </a:r>
            <a:r>
              <a:rPr lang="ru-RU" dirty="0"/>
              <a:t>дискуссия помогает учащимся, </a:t>
            </a:r>
            <a:r>
              <a:rPr lang="ru-RU" dirty="0" smtClean="0"/>
              <a:t>с одной стороны, </a:t>
            </a:r>
            <a:r>
              <a:rPr lang="ru-RU" dirty="0"/>
              <a:t>избежать однозначного </a:t>
            </a:r>
            <a:r>
              <a:rPr lang="ru-RU" dirty="0" smtClean="0"/>
              <a:t>толкования  событий</a:t>
            </a:r>
            <a:r>
              <a:rPr lang="ru-RU" dirty="0"/>
              <a:t>, поступков и характеров героев, а с другой </a:t>
            </a:r>
            <a:r>
              <a:rPr lang="ru-RU" dirty="0" smtClean="0"/>
              <a:t>– научиться </a:t>
            </a:r>
            <a:r>
              <a:rPr lang="ru-RU" dirty="0"/>
              <a:t>уважать чужое мнение.</a:t>
            </a:r>
          </a:p>
        </p:txBody>
      </p:sp>
    </p:spTree>
    <p:extLst>
      <p:ext uri="{BB962C8B-B14F-4D97-AF65-F5344CB8AC3E}">
        <p14:creationId xmlns:p14="http://schemas.microsoft.com/office/powerpoint/2010/main" val="2494980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r>
              <a:rPr lang="ru-RU" sz="3600" dirty="0" smtClean="0">
                <a:solidFill>
                  <a:srgbClr val="002060"/>
                </a:solidFill>
              </a:rPr>
              <a:t>Контроль и коррекция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умение соотносить свои действия с </a:t>
            </a:r>
            <a:r>
              <a:rPr lang="ru-RU" dirty="0" smtClean="0"/>
              <a:t>планируемыми результатами</a:t>
            </a:r>
            <a:r>
              <a:rPr lang="ru-RU" dirty="0"/>
              <a:t>, осуществлять контроль </a:t>
            </a:r>
            <a:r>
              <a:rPr lang="ru-RU" dirty="0" smtClean="0"/>
              <a:t>своей деятельности </a:t>
            </a:r>
            <a:r>
              <a:rPr lang="ru-RU" dirty="0"/>
              <a:t>в процессе достижения результата;</a:t>
            </a:r>
          </a:p>
          <a:p>
            <a:r>
              <a:rPr lang="ru-RU" dirty="0" smtClean="0"/>
              <a:t> </a:t>
            </a:r>
            <a:r>
              <a:rPr lang="ru-RU" dirty="0"/>
              <a:t>умение определять способы действий в </a:t>
            </a:r>
            <a:r>
              <a:rPr lang="ru-RU" dirty="0" smtClean="0"/>
              <a:t>рамках предложенных </a:t>
            </a:r>
            <a:r>
              <a:rPr lang="ru-RU" dirty="0"/>
              <a:t>условий и требований;</a:t>
            </a:r>
          </a:p>
          <a:p>
            <a:r>
              <a:rPr lang="ru-RU" dirty="0" smtClean="0"/>
              <a:t>умение </a:t>
            </a:r>
            <a:r>
              <a:rPr lang="ru-RU" dirty="0"/>
              <a:t>корректировать свои действия в соответствии </a:t>
            </a:r>
            <a:r>
              <a:rPr lang="ru-RU" dirty="0" smtClean="0"/>
              <a:t>с ситуацией.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510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r>
              <a:rPr lang="ru-RU" sz="3600" dirty="0" smtClean="0">
                <a:solidFill>
                  <a:srgbClr val="002060"/>
                </a:solidFill>
              </a:rPr>
              <a:t>Контроль и коррекция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1.Установи </a:t>
            </a:r>
            <a:r>
              <a:rPr lang="ru-RU" sz="2000" dirty="0">
                <a:solidFill>
                  <a:srgbClr val="002060"/>
                </a:solidFill>
              </a:rPr>
              <a:t>правильный </a:t>
            </a:r>
            <a:r>
              <a:rPr lang="ru-RU" sz="2000" dirty="0" smtClean="0">
                <a:solidFill>
                  <a:srgbClr val="002060"/>
                </a:solidFill>
              </a:rPr>
              <a:t>порядок</a:t>
            </a:r>
          </a:p>
          <a:p>
            <a:pPr marL="0" indent="0">
              <a:buNone/>
            </a:pPr>
            <a:r>
              <a:rPr lang="ru-RU" sz="2000" dirty="0"/>
              <a:t>Во время автомобильной аварии пострадал человек. Из рваной раны правого предплечья пульсирующей струей изливается кровь алого цвета. Укажи алгоритм оказания первой доврачебной помощи. Для этого выбери правильные варианты и расположи их в верной последовательности. Запиши ответ числом</a:t>
            </a:r>
            <a:r>
              <a:rPr lang="ru-RU" sz="2000" dirty="0" smtClean="0"/>
              <a:t>: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1) воспользуюсь своим ремнем в качестве заменителя жгута;</a:t>
            </a:r>
          </a:p>
          <a:p>
            <a:pPr marL="0" indent="0">
              <a:buNone/>
            </a:pPr>
            <a:r>
              <a:rPr lang="ru-RU" sz="2000" dirty="0"/>
              <a:t>2) наложу заменитель жгута выше раны;</a:t>
            </a:r>
          </a:p>
          <a:p>
            <a:pPr marL="0" indent="0">
              <a:buNone/>
            </a:pPr>
            <a:r>
              <a:rPr lang="ru-RU" sz="2000" dirty="0"/>
              <a:t>3) запишу время наложения жгута и вложу под жгут;</a:t>
            </a:r>
          </a:p>
          <a:p>
            <a:pPr marL="0" indent="0">
              <a:buNone/>
            </a:pPr>
            <a:r>
              <a:rPr lang="ru-RU" sz="2000" dirty="0"/>
              <a:t>4) прижму поврежденную артерию пальцем к кости выше раны;</a:t>
            </a:r>
          </a:p>
          <a:p>
            <a:pPr marL="0" indent="0">
              <a:buNone/>
            </a:pPr>
            <a:r>
              <a:rPr lang="ru-RU" sz="2000" dirty="0"/>
              <a:t>5) доставлю пострадавшего в </a:t>
            </a:r>
            <a:r>
              <a:rPr lang="ru-RU" sz="2000" dirty="0" err="1"/>
              <a:t>травмпункт</a:t>
            </a:r>
            <a:r>
              <a:rPr lang="ru-RU" sz="2000" dirty="0"/>
              <a:t> (вызвать «скорую помощь»)</a:t>
            </a:r>
          </a:p>
          <a:p>
            <a:pPr marL="0" indent="0">
              <a:buNone/>
            </a:pPr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80647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r>
              <a:rPr lang="ru-RU" sz="3600" dirty="0" smtClean="0">
                <a:solidFill>
                  <a:srgbClr val="002060"/>
                </a:solidFill>
              </a:rPr>
              <a:t>Контроль и коррекция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064896" cy="5330992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000" b="1" dirty="0" smtClean="0"/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2.Верны </a:t>
            </a:r>
            <a:r>
              <a:rPr lang="ru-RU" sz="2000" b="1" dirty="0">
                <a:solidFill>
                  <a:srgbClr val="002060"/>
                </a:solidFill>
              </a:rPr>
              <a:t>ли  следующие утверждения о лишайниках</a:t>
            </a:r>
            <a:endParaRPr lang="ru-RU" sz="2000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2000" dirty="0" smtClean="0"/>
              <a:t> </a:t>
            </a:r>
            <a:r>
              <a:rPr lang="ru-RU" sz="2000" dirty="0"/>
              <a:t>А)Лишайники </a:t>
            </a:r>
            <a:r>
              <a:rPr lang="ru-RU" sz="2000" dirty="0" smtClean="0"/>
              <a:t>называют «Пионерами суши»</a:t>
            </a:r>
            <a:endParaRPr lang="ru-RU" sz="2000" dirty="0"/>
          </a:p>
          <a:p>
            <a:pPr marL="0" indent="0">
              <a:buNone/>
            </a:pPr>
            <a:r>
              <a:rPr lang="ru-RU" sz="2000" dirty="0"/>
              <a:t>Б)В царстве Лишайники выделяют : Накипные и Листовые </a:t>
            </a:r>
            <a:endParaRPr lang="ru-RU" sz="2000" dirty="0" smtClean="0"/>
          </a:p>
          <a:p>
            <a:pPr marL="0" indent="0">
              <a:buNone/>
            </a:pPr>
            <a:r>
              <a:rPr lang="ru-RU" sz="2000" dirty="0" smtClean="0"/>
              <a:t>В. Наука о лишайниках называется лихенология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3. </a:t>
            </a:r>
            <a:r>
              <a:rPr lang="ru-RU" sz="2000" dirty="0">
                <a:solidFill>
                  <a:srgbClr val="002060"/>
                </a:solidFill>
              </a:rPr>
              <a:t>Ответы «да» / «нет» на </a:t>
            </a:r>
            <a:r>
              <a:rPr lang="ru-RU" sz="2000" dirty="0" smtClean="0">
                <a:solidFill>
                  <a:srgbClr val="002060"/>
                </a:solidFill>
              </a:rPr>
              <a:t>вопросы</a:t>
            </a: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4. </a:t>
            </a:r>
            <a:r>
              <a:rPr lang="ru-RU" sz="2000" dirty="0">
                <a:solidFill>
                  <a:srgbClr val="002060"/>
                </a:solidFill>
              </a:rPr>
              <a:t>Верные и неверные вопросы</a:t>
            </a:r>
          </a:p>
          <a:p>
            <a:pPr marL="0" indent="0">
              <a:buNone/>
            </a:pPr>
            <a:r>
              <a:rPr lang="ru-RU" sz="2000" dirty="0"/>
              <a:t>Учащимся предлагается составить верные и </a:t>
            </a:r>
            <a:r>
              <a:rPr lang="ru-RU" sz="2000" dirty="0" smtClean="0"/>
              <a:t>неверные  вопросы </a:t>
            </a:r>
            <a:r>
              <a:rPr lang="ru-RU" sz="2000" dirty="0"/>
              <a:t>по прочитанному материалу. Можно </a:t>
            </a:r>
            <a:r>
              <a:rPr lang="ru-RU" sz="2000" dirty="0" smtClean="0"/>
              <a:t>использовать прием </a:t>
            </a:r>
            <a:r>
              <a:rPr lang="ru-RU" sz="2000" dirty="0"/>
              <a:t>«тонких» и «толстых» вопросов из </a:t>
            </a:r>
            <a:r>
              <a:rPr lang="ru-RU" sz="2000" dirty="0" smtClean="0"/>
              <a:t>Технологии развития </a:t>
            </a:r>
            <a:r>
              <a:rPr lang="ru-RU" sz="2000" dirty="0"/>
              <a:t>критического </a:t>
            </a:r>
            <a:r>
              <a:rPr lang="ru-RU" sz="2000" dirty="0" smtClean="0"/>
              <a:t>мышления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43792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Регулятивные действия 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обеспечивают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организацию учащимся  </a:t>
            </a:r>
            <a: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своей 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учебной деятельности.</a:t>
            </a: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4000" b="1" dirty="0"/>
              <a:t>-целеполагание </a:t>
            </a:r>
            <a:endParaRPr lang="en-US" sz="4000" b="1" dirty="0" smtClean="0"/>
          </a:p>
          <a:p>
            <a:r>
              <a:rPr lang="ru-RU" sz="4000" b="1" dirty="0"/>
              <a:t>-планирование </a:t>
            </a:r>
            <a:endParaRPr lang="en-US" sz="4000" b="1" dirty="0" smtClean="0"/>
          </a:p>
          <a:p>
            <a:r>
              <a:rPr lang="ru-RU" sz="4000" b="1" dirty="0"/>
              <a:t>-</a:t>
            </a:r>
            <a:r>
              <a:rPr lang="ru-RU" sz="4000" b="1" dirty="0" smtClean="0"/>
              <a:t>прогнозирование</a:t>
            </a:r>
            <a:endParaRPr lang="en-US" sz="4000" b="1" dirty="0" smtClean="0"/>
          </a:p>
          <a:p>
            <a:r>
              <a:rPr lang="ru-RU" sz="4000" b="1" dirty="0"/>
              <a:t>-контроль  </a:t>
            </a:r>
            <a:endParaRPr lang="en-US" sz="4000" b="1" dirty="0" smtClean="0"/>
          </a:p>
          <a:p>
            <a:r>
              <a:rPr lang="ru-RU" sz="4000" b="1" dirty="0"/>
              <a:t>-</a:t>
            </a:r>
            <a:r>
              <a:rPr lang="ru-RU" sz="4000" b="1" dirty="0" smtClean="0"/>
              <a:t>коррекция</a:t>
            </a:r>
            <a:endParaRPr lang="en-US" sz="4000" b="1" dirty="0" smtClean="0"/>
          </a:p>
          <a:p>
            <a:r>
              <a:rPr lang="ru-RU" sz="4000" b="1" dirty="0"/>
              <a:t>-оценка </a:t>
            </a:r>
            <a:endParaRPr lang="en-US" sz="4000" b="1" dirty="0" smtClean="0"/>
          </a:p>
          <a:p>
            <a:r>
              <a:rPr lang="ru-RU" sz="4000" b="1" dirty="0" err="1"/>
              <a:t>саморегуляция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418997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r>
              <a:rPr lang="ru-RU" sz="3600" dirty="0" smtClean="0">
                <a:solidFill>
                  <a:srgbClr val="002060"/>
                </a:solidFill>
              </a:rPr>
              <a:t>Контроль и коррекция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4"/>
            <a:ext cx="8064896" cy="53309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5.Составление </a:t>
            </a:r>
            <a:r>
              <a:rPr lang="ru-RU" sz="2400" b="1" dirty="0">
                <a:solidFill>
                  <a:srgbClr val="002060"/>
                </a:solidFill>
              </a:rPr>
              <a:t>тестовых вопросов</a:t>
            </a:r>
          </a:p>
          <a:p>
            <a:pPr marL="0" indent="0">
              <a:buNone/>
            </a:pPr>
            <a:r>
              <a:rPr lang="ru-RU" sz="2400" dirty="0"/>
              <a:t>По прочитанному параграфу учащимся предлагается</a:t>
            </a:r>
          </a:p>
          <a:p>
            <a:pPr marL="0" indent="0">
              <a:buNone/>
            </a:pPr>
            <a:r>
              <a:rPr lang="ru-RU" sz="2400" dirty="0"/>
              <a:t>составить 10 тестовых вопросов (по принципу ЕГЭ). Затем</a:t>
            </a:r>
          </a:p>
          <a:p>
            <a:pPr marL="0" indent="0">
              <a:buNone/>
            </a:pPr>
            <a:r>
              <a:rPr lang="ru-RU" sz="2400" dirty="0" smtClean="0"/>
              <a:t>Учителем </a:t>
            </a:r>
            <a:r>
              <a:rPr lang="ru-RU" sz="2400" dirty="0"/>
              <a:t>организуется парная взаимопроверка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r>
              <a:rPr lang="ru-RU" sz="2400" b="1" dirty="0" smtClean="0"/>
              <a:t>6.</a:t>
            </a:r>
            <a:r>
              <a:rPr lang="ru-RU" sz="2400" b="1" dirty="0"/>
              <a:t> </a:t>
            </a:r>
            <a:r>
              <a:rPr lang="ru-RU" sz="2400" b="1" dirty="0">
                <a:solidFill>
                  <a:srgbClr val="002060"/>
                </a:solidFill>
              </a:rPr>
              <a:t>«Помоги исправить ошибки</a:t>
            </a:r>
            <a:r>
              <a:rPr lang="ru-RU" sz="2400" b="1" dirty="0" smtClean="0">
                <a:solidFill>
                  <a:srgbClr val="002060"/>
                </a:solidFill>
              </a:rPr>
              <a:t>»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002060"/>
                </a:solidFill>
              </a:rPr>
              <a:t>7.</a:t>
            </a:r>
            <a:r>
              <a:rPr lang="ru-RU" sz="2400" dirty="0"/>
              <a:t> </a:t>
            </a:r>
            <a:r>
              <a:rPr lang="ru-RU" sz="2400" dirty="0">
                <a:solidFill>
                  <a:srgbClr val="002060"/>
                </a:solidFill>
              </a:rPr>
              <a:t>Перепишите текст, раскрывая скобки, вставляя, где это необходимо, пропущенные буквы и знаки препинания</a:t>
            </a:r>
            <a:r>
              <a:rPr lang="ru-RU" sz="2400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8. Прием «</a:t>
            </a:r>
            <a:r>
              <a:rPr lang="ru-RU" sz="2400" b="1" dirty="0" smtClean="0">
                <a:solidFill>
                  <a:srgbClr val="002060"/>
                </a:solidFill>
              </a:rPr>
              <a:t>Знаю</a:t>
            </a:r>
            <a:r>
              <a:rPr lang="ru-RU" sz="2400" b="1" dirty="0">
                <a:solidFill>
                  <a:srgbClr val="002060"/>
                </a:solidFill>
              </a:rPr>
              <a:t>» - «</a:t>
            </a:r>
            <a:r>
              <a:rPr lang="ru-RU" sz="2400" b="1" dirty="0" smtClean="0">
                <a:solidFill>
                  <a:srgbClr val="002060"/>
                </a:solidFill>
              </a:rPr>
              <a:t>Повторить</a:t>
            </a:r>
            <a:r>
              <a:rPr lang="ru-RU" sz="2400" b="1" dirty="0">
                <a:solidFill>
                  <a:srgbClr val="002060"/>
                </a:solidFill>
              </a:rPr>
              <a:t>» - «Хочу узнать»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41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Оценка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Регулятивные </a:t>
            </a:r>
            <a:r>
              <a:rPr lang="ru-RU" dirty="0"/>
              <a:t>УУД данного блока включают в себя:</a:t>
            </a:r>
          </a:p>
          <a:p>
            <a:pPr marL="0" indent="0">
              <a:buNone/>
            </a:pPr>
            <a:r>
              <a:rPr lang="ru-RU" dirty="0"/>
              <a:t> умение оценивать правильность выполнения учебной</a:t>
            </a:r>
          </a:p>
          <a:p>
            <a:pPr marL="0" indent="0">
              <a:buNone/>
            </a:pPr>
            <a:r>
              <a:rPr lang="ru-RU" dirty="0"/>
              <a:t>задачи;</a:t>
            </a:r>
          </a:p>
          <a:p>
            <a:pPr marL="0" indent="0">
              <a:buNone/>
            </a:pPr>
            <a:r>
              <a:rPr lang="ru-RU" dirty="0"/>
              <a:t> умение оценивать собственные возможности решения</a:t>
            </a:r>
          </a:p>
          <a:p>
            <a:pPr marL="0" indent="0">
              <a:buNone/>
            </a:pPr>
            <a:r>
              <a:rPr lang="ru-RU" dirty="0"/>
              <a:t>учебной задачи;</a:t>
            </a:r>
          </a:p>
          <a:p>
            <a:pPr marL="0" indent="0">
              <a:buNone/>
            </a:pPr>
            <a:r>
              <a:rPr lang="ru-RU" dirty="0"/>
              <a:t> умение пользоваться критериями в ходе оценки и</a:t>
            </a:r>
          </a:p>
          <a:p>
            <a:pPr marL="0" indent="0">
              <a:buNone/>
            </a:pPr>
            <a:r>
              <a:rPr lang="ru-RU" dirty="0"/>
              <a:t>самооценки.</a:t>
            </a:r>
          </a:p>
        </p:txBody>
      </p:sp>
    </p:spTree>
    <p:extLst>
      <p:ext uri="{BB962C8B-B14F-4D97-AF65-F5344CB8AC3E}">
        <p14:creationId xmlns:p14="http://schemas.microsoft.com/office/powerpoint/2010/main" val="225696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Оценка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08720"/>
            <a:ext cx="7920880" cy="57554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1.«Оцениваем </a:t>
            </a:r>
            <a:r>
              <a:rPr lang="ru-RU" sz="2800" b="1" dirty="0">
                <a:solidFill>
                  <a:srgbClr val="002060"/>
                </a:solidFill>
              </a:rPr>
              <a:t>свою работу»</a:t>
            </a:r>
          </a:p>
          <a:p>
            <a:pPr marL="0" indent="0">
              <a:buNone/>
            </a:pPr>
            <a:r>
              <a:rPr lang="ru-RU" sz="2800" dirty="0"/>
              <a:t>Учащимся предлагается по уже готовым критериям </a:t>
            </a:r>
            <a:r>
              <a:rPr lang="ru-RU" sz="2800" dirty="0" smtClean="0"/>
              <a:t>или выработанным </a:t>
            </a:r>
            <a:r>
              <a:rPr lang="ru-RU" sz="2800" dirty="0"/>
              <a:t>в совместной деятельности с </a:t>
            </a:r>
            <a:r>
              <a:rPr lang="ru-RU" sz="2800" dirty="0" smtClean="0"/>
              <a:t>учителем оценить </a:t>
            </a:r>
            <a:r>
              <a:rPr lang="ru-RU" sz="2800" dirty="0"/>
              <a:t>результат деятельности или процесс его 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2.Выработка </a:t>
            </a:r>
            <a:r>
              <a:rPr lang="ru-RU" sz="2800" b="1" dirty="0">
                <a:solidFill>
                  <a:srgbClr val="002060"/>
                </a:solidFill>
              </a:rPr>
              <a:t>критериев оценки</a:t>
            </a:r>
          </a:p>
          <a:p>
            <a:pPr marL="0" indent="0">
              <a:buNone/>
            </a:pPr>
            <a:r>
              <a:rPr lang="ru-RU" sz="2800" dirty="0"/>
              <a:t>Учащимся предлагается список критериев </a:t>
            </a:r>
            <a:r>
              <a:rPr lang="ru-RU" sz="2800" dirty="0" smtClean="0"/>
              <a:t>оценки выполнения </a:t>
            </a:r>
            <a:r>
              <a:rPr lang="ru-RU" sz="2800" dirty="0"/>
              <a:t>учебных заданий. Предлагается расположить </a:t>
            </a:r>
            <a:r>
              <a:rPr lang="ru-RU" sz="2800" dirty="0" smtClean="0"/>
              <a:t>их по </a:t>
            </a:r>
            <a:r>
              <a:rPr lang="ru-RU" sz="2800" dirty="0"/>
              <a:t>порядку: на первом месте самый важный для </a:t>
            </a:r>
            <a:r>
              <a:rPr lang="ru-RU" sz="2800" dirty="0" smtClean="0"/>
              <a:t>учащихся критерий</a:t>
            </a:r>
            <a:r>
              <a:rPr lang="ru-RU" sz="2800" dirty="0"/>
              <a:t>, потом менее важный и т. д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1704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Оценка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3.Взаимооценка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/>
              <a:t>Возможные способы оценивания:</a:t>
            </a:r>
          </a:p>
          <a:p>
            <a:pPr marL="0" indent="0">
              <a:buNone/>
            </a:pPr>
            <a:r>
              <a:rPr lang="ru-RU" dirty="0"/>
              <a:t>1-ый способ: сосед по парте оценивает рядом </a:t>
            </a:r>
            <a:r>
              <a:rPr lang="ru-RU" dirty="0" smtClean="0"/>
              <a:t>сидящего ученика </a:t>
            </a:r>
            <a:r>
              <a:rPr lang="ru-RU" dirty="0"/>
              <a:t>сразу же после выполнения </a:t>
            </a:r>
            <a:r>
              <a:rPr lang="ru-RU" dirty="0" smtClean="0"/>
              <a:t>самостоятельной работы</a:t>
            </a:r>
            <a:r>
              <a:rPr lang="ru-RU" dirty="0"/>
              <a:t>, обосновывает свою оценку, указывает на недочеты.</a:t>
            </a:r>
          </a:p>
          <a:p>
            <a:pPr marL="0" indent="0">
              <a:buNone/>
            </a:pPr>
            <a:r>
              <a:rPr lang="ru-RU" dirty="0"/>
              <a:t>2-ой способ: ученик сначала оценивает себя, затем </a:t>
            </a:r>
            <a:r>
              <a:rPr lang="ru-RU" dirty="0" smtClean="0"/>
              <a:t>идет обмен </a:t>
            </a:r>
            <a:r>
              <a:rPr lang="ru-RU" dirty="0"/>
              <a:t>тетрадями и оценивание в паре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4.Прогностическая </a:t>
            </a:r>
            <a:r>
              <a:rPr lang="ru-RU" b="1" dirty="0">
                <a:solidFill>
                  <a:srgbClr val="002060"/>
                </a:solidFill>
              </a:rPr>
              <a:t>оценка</a:t>
            </a:r>
          </a:p>
          <a:p>
            <a:pPr marL="0" indent="0">
              <a:buNone/>
            </a:pPr>
            <a:r>
              <a:rPr lang="ru-RU" dirty="0"/>
              <a:t>Ученикам дается небольшое по объему задание на</a:t>
            </a:r>
          </a:p>
          <a:p>
            <a:pPr marL="0" indent="0">
              <a:buNone/>
            </a:pPr>
            <a:r>
              <a:rPr lang="ru-RU" dirty="0"/>
              <a:t>только что изученную тему. После того, как </a:t>
            </a:r>
            <a:r>
              <a:rPr lang="ru-RU" dirty="0" smtClean="0"/>
              <a:t>учащиеся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познакомились с заданием, им предлагается оценить </a:t>
            </a:r>
            <a:r>
              <a:rPr lang="ru-RU" dirty="0" smtClean="0"/>
              <a:t>свои возможности </a:t>
            </a:r>
            <a:r>
              <a:rPr lang="ru-RU" dirty="0"/>
              <a:t>в ее выполнении: поставить на полях тетради</a:t>
            </a:r>
          </a:p>
          <a:p>
            <a:pPr marL="0" indent="0">
              <a:buNone/>
            </a:pPr>
            <a:r>
              <a:rPr lang="ru-RU" dirty="0"/>
              <a:t>знак «+» - все знаю, «-» - не знаю, «?» - сомневаюсь.</a:t>
            </a:r>
          </a:p>
        </p:txBody>
      </p:sp>
    </p:spTree>
    <p:extLst>
      <p:ext uri="{BB962C8B-B14F-4D97-AF65-F5344CB8AC3E}">
        <p14:creationId xmlns:p14="http://schemas.microsoft.com/office/powerpoint/2010/main" val="1064553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Оценка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3.Взаимооценка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/>
              <a:t>Возможные способы оценивания:</a:t>
            </a:r>
          </a:p>
          <a:p>
            <a:pPr marL="0" indent="0">
              <a:buNone/>
            </a:pPr>
            <a:r>
              <a:rPr lang="ru-RU" dirty="0"/>
              <a:t>1-ый способ: сосед по парте оценивает рядом </a:t>
            </a:r>
            <a:r>
              <a:rPr lang="ru-RU" dirty="0" smtClean="0"/>
              <a:t>сидящего ученика </a:t>
            </a:r>
            <a:r>
              <a:rPr lang="ru-RU" dirty="0"/>
              <a:t>сразу же после выполнения </a:t>
            </a:r>
            <a:r>
              <a:rPr lang="ru-RU" dirty="0" smtClean="0"/>
              <a:t>самостоятельной работы</a:t>
            </a:r>
            <a:r>
              <a:rPr lang="ru-RU" dirty="0"/>
              <a:t>, обосновывает свою оценку, указывает на недочеты.</a:t>
            </a:r>
          </a:p>
          <a:p>
            <a:pPr marL="0" indent="0">
              <a:buNone/>
            </a:pPr>
            <a:r>
              <a:rPr lang="ru-RU" dirty="0"/>
              <a:t>2-ой способ: ученик сначала оценивает себя, затем </a:t>
            </a:r>
            <a:r>
              <a:rPr lang="ru-RU" dirty="0" smtClean="0"/>
              <a:t>идет обмен </a:t>
            </a:r>
            <a:r>
              <a:rPr lang="ru-RU" dirty="0"/>
              <a:t>тетрадями и оценивание в паре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4.Прогностическая </a:t>
            </a:r>
            <a:r>
              <a:rPr lang="ru-RU" b="1" dirty="0">
                <a:solidFill>
                  <a:srgbClr val="002060"/>
                </a:solidFill>
              </a:rPr>
              <a:t>оценка</a:t>
            </a:r>
          </a:p>
          <a:p>
            <a:pPr marL="0" indent="0">
              <a:buNone/>
            </a:pPr>
            <a:r>
              <a:rPr lang="ru-RU" dirty="0"/>
              <a:t>Ученикам дается небольшое по объему задание на</a:t>
            </a:r>
          </a:p>
          <a:p>
            <a:pPr marL="0" indent="0">
              <a:buNone/>
            </a:pPr>
            <a:r>
              <a:rPr lang="ru-RU" dirty="0"/>
              <a:t>только что изученную тему. После того, как </a:t>
            </a:r>
            <a:r>
              <a:rPr lang="ru-RU" dirty="0" smtClean="0"/>
              <a:t>учащиеся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познакомились с заданием, им предлагается оценить </a:t>
            </a:r>
            <a:r>
              <a:rPr lang="ru-RU" dirty="0" smtClean="0"/>
              <a:t>свои возможности </a:t>
            </a:r>
            <a:r>
              <a:rPr lang="ru-RU" dirty="0"/>
              <a:t>в ее выполнении: поставить на полях тетради</a:t>
            </a:r>
          </a:p>
          <a:p>
            <a:pPr marL="0" indent="0">
              <a:buNone/>
            </a:pPr>
            <a:r>
              <a:rPr lang="ru-RU" dirty="0"/>
              <a:t>знак «+» - все знаю, «-» - не знаю, «?» - сомневаюсь.</a:t>
            </a:r>
          </a:p>
        </p:txBody>
      </p:sp>
    </p:spTree>
    <p:extLst>
      <p:ext uri="{BB962C8B-B14F-4D97-AF65-F5344CB8AC3E}">
        <p14:creationId xmlns:p14="http://schemas.microsoft.com/office/powerpoint/2010/main" val="357949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САМОРЕГУЛЯЦИЯ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/>
              <a:t> </a:t>
            </a:r>
            <a:r>
              <a:rPr lang="ru-RU" sz="3200" dirty="0" smtClean="0"/>
              <a:t>умение </a:t>
            </a:r>
            <a:r>
              <a:rPr lang="ru-RU" sz="3200" dirty="0"/>
              <a:t>осуществлять личностную и </a:t>
            </a:r>
            <a:r>
              <a:rPr lang="ru-RU" sz="3200" dirty="0" smtClean="0"/>
              <a:t>познавательную рефлексию</a:t>
            </a:r>
            <a:r>
              <a:rPr lang="ru-RU" sz="3200" dirty="0"/>
              <a:t>;</a:t>
            </a:r>
          </a:p>
          <a:p>
            <a:pPr marL="0" indent="0">
              <a:buNone/>
            </a:pPr>
            <a:r>
              <a:rPr lang="ru-RU" sz="3200" dirty="0"/>
              <a:t> </a:t>
            </a:r>
            <a:r>
              <a:rPr lang="ru-RU" sz="3200" dirty="0" smtClean="0"/>
              <a:t>владение </a:t>
            </a:r>
            <a:r>
              <a:rPr lang="ru-RU" sz="3200" dirty="0"/>
              <a:t>основами самоконтроля, </a:t>
            </a:r>
            <a:r>
              <a:rPr lang="ru-RU" sz="3200" dirty="0" err="1" smtClean="0"/>
              <a:t>саморегуляции</a:t>
            </a:r>
            <a:r>
              <a:rPr lang="ru-RU" sz="3200" dirty="0" smtClean="0"/>
              <a:t> эмоциональных </a:t>
            </a:r>
            <a:r>
              <a:rPr lang="ru-RU" sz="3200" dirty="0"/>
              <a:t>состояний;</a:t>
            </a:r>
          </a:p>
          <a:p>
            <a:pPr marL="0" indent="0">
              <a:buNone/>
            </a:pPr>
            <a:r>
              <a:rPr lang="ru-RU" sz="3200" dirty="0"/>
              <a:t> умение прилагать волевые усилия и </a:t>
            </a:r>
            <a:r>
              <a:rPr lang="ru-RU" sz="3200" dirty="0" smtClean="0"/>
              <a:t>преодолевать трудности </a:t>
            </a:r>
            <a:r>
              <a:rPr lang="ru-RU" sz="3200" dirty="0"/>
              <a:t>и препятствия на пути достижения целей.</a:t>
            </a:r>
          </a:p>
        </p:txBody>
      </p:sp>
    </p:spTree>
    <p:extLst>
      <p:ext uri="{BB962C8B-B14F-4D97-AF65-F5344CB8AC3E}">
        <p14:creationId xmlns:p14="http://schemas.microsoft.com/office/powerpoint/2010/main" val="309345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саморегуляция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Вопросы для </a:t>
            </a:r>
            <a:r>
              <a:rPr lang="ru-RU" b="1" dirty="0" smtClean="0">
                <a:solidFill>
                  <a:srgbClr val="002060"/>
                </a:solidFill>
              </a:rPr>
              <a:t>рефлексии</a:t>
            </a:r>
          </a:p>
          <a:p>
            <a:pPr marL="0" indent="0">
              <a:buNone/>
            </a:pPr>
            <a:r>
              <a:rPr lang="ru-RU" dirty="0"/>
              <a:t>- Что для тебя было легко (трудно)?</a:t>
            </a:r>
          </a:p>
          <a:p>
            <a:pPr marL="0" indent="0">
              <a:buNone/>
            </a:pPr>
            <a:r>
              <a:rPr lang="ru-RU" dirty="0"/>
              <a:t>- За что ты хочешь похвалить себя или кого-то из</a:t>
            </a:r>
          </a:p>
          <a:p>
            <a:pPr marL="0" indent="0">
              <a:buNone/>
            </a:pPr>
            <a:r>
              <a:rPr lang="ru-RU" dirty="0"/>
              <a:t>одноклассников?</a:t>
            </a:r>
          </a:p>
          <a:p>
            <a:pPr marL="0" indent="0">
              <a:buNone/>
            </a:pPr>
            <a:r>
              <a:rPr lang="ru-RU" dirty="0"/>
              <a:t>- Что в изученном сегодня для тебя самое главное?</a:t>
            </a:r>
          </a:p>
          <a:p>
            <a:pPr marL="0" indent="0">
              <a:buNone/>
            </a:pPr>
            <a:r>
              <a:rPr lang="ru-RU" dirty="0"/>
              <a:t>- Какие мысли, прозвучавшие сегодня, созвучны с твоими?</a:t>
            </a:r>
          </a:p>
          <a:p>
            <a:pPr marL="0" indent="0">
              <a:buNone/>
            </a:pPr>
            <a:r>
              <a:rPr lang="ru-RU" dirty="0"/>
              <a:t>- Что показалось неубедительным, с чем ты не согласен?</a:t>
            </a:r>
          </a:p>
          <a:p>
            <a:pPr marL="0" indent="0">
              <a:buNone/>
            </a:pPr>
            <a:r>
              <a:rPr lang="ru-RU" dirty="0"/>
              <a:t>- Какие новые мысли, чувства у тебя появились?</a:t>
            </a:r>
          </a:p>
          <a:p>
            <a:pPr marL="0" indent="0">
              <a:buNone/>
            </a:pPr>
            <a:r>
              <a:rPr lang="ru-RU" dirty="0"/>
              <a:t>- Были ли моменты радости, удовлетворения от своих</a:t>
            </a:r>
          </a:p>
          <a:p>
            <a:pPr marL="0" indent="0">
              <a:buNone/>
            </a:pPr>
            <a:r>
              <a:rPr lang="ru-RU" dirty="0"/>
              <a:t>удачных ответов?</a:t>
            </a:r>
          </a:p>
          <a:p>
            <a:pPr marL="0" indent="0">
              <a:buNone/>
            </a:pPr>
            <a:r>
              <a:rPr lang="ru-RU" dirty="0"/>
              <a:t>- Были ли моменты недовольства собой?</a:t>
            </a:r>
          </a:p>
          <a:p>
            <a:pPr marL="0" indent="0">
              <a:buNone/>
            </a:pPr>
            <a:r>
              <a:rPr lang="ru-RU" dirty="0"/>
              <a:t>- Какую пользу ты извлек из этого занятия, изученного</a:t>
            </a:r>
          </a:p>
          <a:p>
            <a:pPr marL="0" indent="0">
              <a:buNone/>
            </a:pPr>
            <a:r>
              <a:rPr lang="ru-RU" dirty="0"/>
              <a:t>текста?</a:t>
            </a:r>
          </a:p>
          <a:p>
            <a:pPr marL="0" indent="0">
              <a:buNone/>
            </a:pPr>
            <a:r>
              <a:rPr lang="ru-RU" dirty="0"/>
              <a:t>- Над чем, как тебе кажется, еще надо поработать?</a:t>
            </a:r>
          </a:p>
          <a:p>
            <a:pPr marL="0" indent="0">
              <a:buNone/>
            </a:pPr>
            <a:r>
              <a:rPr lang="ru-RU" dirty="0"/>
              <a:t>- Достиг ли ты поставленную в начале урока цель?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194066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саморегуляция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Вопросы для </a:t>
            </a:r>
            <a:r>
              <a:rPr lang="ru-RU" b="1" dirty="0" smtClean="0">
                <a:solidFill>
                  <a:srgbClr val="002060"/>
                </a:solidFill>
              </a:rPr>
              <a:t>рефлексии</a:t>
            </a:r>
          </a:p>
          <a:p>
            <a:pPr marL="0" indent="0">
              <a:buNone/>
            </a:pPr>
            <a:r>
              <a:rPr lang="ru-RU" dirty="0"/>
              <a:t>Продолжи фразу</a:t>
            </a:r>
          </a:p>
          <a:p>
            <a:pPr marL="0" indent="0">
              <a:buNone/>
            </a:pPr>
            <a:r>
              <a:rPr lang="ru-RU" dirty="0"/>
              <a:t>Сегодня я узнал…</a:t>
            </a:r>
          </a:p>
          <a:p>
            <a:pPr marL="0" indent="0">
              <a:buNone/>
            </a:pPr>
            <a:r>
              <a:rPr lang="ru-RU" dirty="0"/>
              <a:t>Мне было интересно…</a:t>
            </a:r>
          </a:p>
          <a:p>
            <a:pPr marL="0" indent="0">
              <a:buNone/>
            </a:pPr>
            <a:r>
              <a:rPr lang="ru-RU" dirty="0"/>
              <a:t>Мне было трудно…</a:t>
            </a:r>
          </a:p>
          <a:p>
            <a:pPr marL="0" indent="0">
              <a:buNone/>
            </a:pPr>
            <a:r>
              <a:rPr lang="ru-RU" dirty="0"/>
              <a:t>Я понял, что…</a:t>
            </a:r>
          </a:p>
          <a:p>
            <a:pPr marL="0" indent="0">
              <a:buNone/>
            </a:pPr>
            <a:r>
              <a:rPr lang="ru-RU" dirty="0"/>
              <a:t>Теперь я могу…</a:t>
            </a:r>
          </a:p>
          <a:p>
            <a:pPr marL="0" indent="0">
              <a:buNone/>
            </a:pPr>
            <a:r>
              <a:rPr lang="ru-RU" dirty="0"/>
              <a:t>Я почувствовал, что…</a:t>
            </a:r>
          </a:p>
          <a:p>
            <a:pPr marL="0" indent="0">
              <a:buNone/>
            </a:pPr>
            <a:r>
              <a:rPr lang="ru-RU" dirty="0"/>
              <a:t>Я приобрел…</a:t>
            </a:r>
          </a:p>
          <a:p>
            <a:pPr marL="0" indent="0">
              <a:buNone/>
            </a:pPr>
            <a:r>
              <a:rPr lang="ru-RU" dirty="0"/>
              <a:t>Я научился…</a:t>
            </a:r>
          </a:p>
          <a:p>
            <a:pPr marL="0" indent="0">
              <a:buNone/>
            </a:pPr>
            <a:r>
              <a:rPr lang="ru-RU" dirty="0"/>
              <a:t>У меня получилось…</a:t>
            </a:r>
          </a:p>
          <a:p>
            <a:pPr marL="0" indent="0">
              <a:buNone/>
            </a:pPr>
            <a:r>
              <a:rPr lang="ru-RU" dirty="0"/>
              <a:t>Я смог…</a:t>
            </a:r>
          </a:p>
          <a:p>
            <a:pPr marL="0" indent="0">
              <a:buNone/>
            </a:pPr>
            <a:r>
              <a:rPr lang="ru-RU" dirty="0"/>
              <a:t>Я попробую…</a:t>
            </a:r>
          </a:p>
          <a:p>
            <a:pPr marL="0" indent="0">
              <a:buNone/>
            </a:pPr>
            <a:r>
              <a:rPr lang="ru-RU" dirty="0"/>
              <a:t>Меня удивило…</a:t>
            </a:r>
          </a:p>
          <a:p>
            <a:pPr marL="0" indent="0">
              <a:buNone/>
            </a:pPr>
            <a:r>
              <a:rPr lang="ru-RU" dirty="0"/>
              <a:t>Урок дал мне для жизни…</a:t>
            </a:r>
          </a:p>
          <a:p>
            <a:pPr marL="0" indent="0">
              <a:buNone/>
            </a:pPr>
            <a:r>
              <a:rPr lang="ru-RU" dirty="0"/>
              <a:t>Мне захотелось…</a:t>
            </a:r>
          </a:p>
          <a:p>
            <a:pPr marL="0" indent="0">
              <a:buNone/>
            </a:pPr>
            <a:r>
              <a:rPr lang="ru-RU" dirty="0"/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6251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саморегуляция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Выбери верное суждение</a:t>
            </a:r>
          </a:p>
          <a:p>
            <a:pPr marL="0" indent="0">
              <a:buNone/>
            </a:pPr>
            <a:r>
              <a:rPr lang="ru-RU" dirty="0"/>
              <a:t>В конце урока учащемуся предлагаются суждения, </a:t>
            </a:r>
            <a:r>
              <a:rPr lang="ru-RU" dirty="0" smtClean="0"/>
              <a:t>из которых </a:t>
            </a:r>
            <a:r>
              <a:rPr lang="ru-RU" dirty="0"/>
              <a:t>он должен выбрать те, которые отражают </a:t>
            </a:r>
            <a:r>
              <a:rPr lang="ru-RU" dirty="0" smtClean="0"/>
              <a:t>его состояние/поведение </a:t>
            </a:r>
            <a:r>
              <a:rPr lang="ru-RU" dirty="0"/>
              <a:t>на уроке. Примеры суждений: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Я сам не </a:t>
            </a:r>
            <a:r>
              <a:rPr lang="ru-RU" dirty="0"/>
              <a:t>смог справиться с затруднением.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 </a:t>
            </a:r>
            <a:r>
              <a:rPr lang="ru-RU" dirty="0"/>
              <a:t>меня не </a:t>
            </a:r>
            <a:r>
              <a:rPr lang="ru-RU" dirty="0" smtClean="0"/>
              <a:t>было затруднений.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Работая в подгруппе, я только слушал</a:t>
            </a:r>
          </a:p>
          <a:p>
            <a:pPr marL="0" indent="0">
              <a:buNone/>
            </a:pPr>
            <a:r>
              <a:rPr lang="ru-RU" dirty="0"/>
              <a:t>предложения других.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Работая </a:t>
            </a:r>
            <a:r>
              <a:rPr lang="ru-RU" dirty="0"/>
              <a:t>в подгруппе, я выдвигал идеи.</a:t>
            </a:r>
          </a:p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38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саморегуляция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err="1">
                <a:solidFill>
                  <a:srgbClr val="002060"/>
                </a:solidFill>
              </a:rPr>
              <a:t>Синквейн</a:t>
            </a:r>
            <a:r>
              <a:rPr lang="ru-RU" b="1" dirty="0">
                <a:solidFill>
                  <a:srgbClr val="002060"/>
                </a:solidFill>
              </a:rPr>
              <a:t> – это способ творческой рефлексии,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который позволяет в художественной форме </a:t>
            </a:r>
            <a:r>
              <a:rPr lang="ru-RU" b="1" dirty="0" smtClean="0">
                <a:solidFill>
                  <a:srgbClr val="002060"/>
                </a:solidFill>
              </a:rPr>
              <a:t>оценить изученное </a:t>
            </a:r>
            <a:r>
              <a:rPr lang="ru-RU" b="1" dirty="0">
                <a:solidFill>
                  <a:srgbClr val="002060"/>
                </a:solidFill>
              </a:rPr>
              <a:t>понятие, процесс или явление.</a:t>
            </a:r>
          </a:p>
          <a:p>
            <a:pPr marL="0" indent="0" algn="ctr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Карты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Большие и маленькие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Указывают, помогают сориентироваться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Мир на бумаге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Чертежи</a:t>
            </a:r>
            <a:endParaRPr lang="ru-RU" b="1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19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r>
              <a:rPr lang="ru-RU" dirty="0"/>
              <a:t>Регулятивные УУД данного блока включают в себя:</a:t>
            </a:r>
          </a:p>
          <a:p>
            <a:r>
              <a:rPr lang="ru-RU" dirty="0" smtClean="0"/>
              <a:t> </a:t>
            </a:r>
            <a:r>
              <a:rPr lang="ru-RU" dirty="0"/>
              <a:t>умение определять цели учебной деятельности;</a:t>
            </a:r>
          </a:p>
          <a:p>
            <a:r>
              <a:rPr lang="ru-RU" dirty="0" smtClean="0"/>
              <a:t> </a:t>
            </a:r>
            <a:r>
              <a:rPr lang="ru-RU" dirty="0"/>
              <a:t>умение ставить и формулировать задачи в учебе </a:t>
            </a:r>
            <a:r>
              <a:rPr lang="ru-RU" dirty="0" smtClean="0"/>
              <a:t>и познавательной </a:t>
            </a:r>
            <a:r>
              <a:rPr lang="ru-RU" dirty="0"/>
              <a:t>деятельности;</a:t>
            </a:r>
          </a:p>
          <a:p>
            <a:r>
              <a:rPr lang="ru-RU" dirty="0" smtClean="0"/>
              <a:t>умение </a:t>
            </a:r>
            <a:r>
              <a:rPr lang="ru-RU" dirty="0"/>
              <a:t>развивать мотивы и интересы </a:t>
            </a:r>
            <a:r>
              <a:rPr lang="ru-RU" dirty="0" smtClean="0"/>
              <a:t>своей познавательной </a:t>
            </a:r>
            <a:r>
              <a:rPr lang="ru-RU" dirty="0"/>
              <a:t>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47563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err="1" smtClean="0">
                <a:solidFill>
                  <a:schemeClr val="tx2">
                    <a:lumMod val="50000"/>
                  </a:schemeClr>
                </a:solidFill>
              </a:rPr>
              <a:t>саморегуляция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7848872" cy="5539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«Лестница успеха»</a:t>
            </a:r>
          </a:p>
          <a:p>
            <a:pPr marL="0" indent="0">
              <a:buNone/>
            </a:pPr>
            <a:r>
              <a:rPr lang="ru-RU" b="1" dirty="0"/>
              <a:t>Учитель демонстрирует </a:t>
            </a:r>
            <a:r>
              <a:rPr lang="ru-RU" b="1" dirty="0" smtClean="0"/>
              <a:t>слайд с изображением лестницы </a:t>
            </a:r>
            <a:r>
              <a:rPr lang="ru-RU" b="1" dirty="0"/>
              <a:t>успеха и предлагает учащимся оценить </a:t>
            </a:r>
            <a:r>
              <a:rPr lang="ru-RU" b="1" dirty="0" smtClean="0"/>
              <a:t>свою работу </a:t>
            </a:r>
            <a:r>
              <a:rPr lang="ru-RU" b="1" dirty="0"/>
              <a:t>на уроке:</a:t>
            </a:r>
            <a:endParaRPr lang="ru-RU" b="1" dirty="0" smtClean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780928"/>
            <a:ext cx="4427868" cy="3855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954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7239000" cy="6123080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Критерием </a:t>
            </a:r>
            <a:r>
              <a:rPr lang="ru-RU" sz="4000" dirty="0" err="1" smtClean="0">
                <a:solidFill>
                  <a:srgbClr val="002060"/>
                </a:solidFill>
              </a:rPr>
              <a:t>сформированности</a:t>
            </a:r>
            <a:r>
              <a:rPr lang="ru-RU" sz="4000" dirty="0" smtClean="0">
                <a:solidFill>
                  <a:srgbClr val="002060"/>
                </a:solidFill>
              </a:rPr>
              <a:t> </a:t>
            </a:r>
          </a:p>
          <a:p>
            <a:pPr marL="0" indent="0" algn="ctr">
              <a:buNone/>
            </a:pPr>
            <a:r>
              <a:rPr lang="ru-RU" sz="4000" b="1" u="sng" dirty="0" smtClean="0">
                <a:solidFill>
                  <a:srgbClr val="002060"/>
                </a:solidFill>
              </a:rPr>
              <a:t>регулятивных </a:t>
            </a:r>
            <a:r>
              <a:rPr lang="ru-RU" sz="4000" b="1" u="sng" dirty="0">
                <a:solidFill>
                  <a:srgbClr val="002060"/>
                </a:solidFill>
              </a:rPr>
              <a:t>действий</a:t>
            </a:r>
            <a:r>
              <a:rPr lang="ru-RU" sz="4000" dirty="0">
                <a:solidFill>
                  <a:srgbClr val="002060"/>
                </a:solidFill>
              </a:rPr>
              <a:t> </a:t>
            </a:r>
            <a:endParaRPr lang="ru-RU" sz="4000" dirty="0" smtClean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000" dirty="0" smtClean="0"/>
              <a:t>может </a:t>
            </a:r>
            <a:r>
              <a:rPr lang="ru-RU" sz="4000" dirty="0"/>
              <a:t>стать способность</a:t>
            </a:r>
            <a:r>
              <a:rPr lang="ru-RU" sz="4000" dirty="0" smtClean="0"/>
              <a:t>:</a:t>
            </a:r>
            <a:endParaRPr lang="ru-RU" sz="4000" dirty="0"/>
          </a:p>
          <a:p>
            <a:pPr marL="0" lvl="0" indent="0" algn="ctr">
              <a:buNone/>
            </a:pPr>
            <a:r>
              <a:rPr lang="ru-RU" sz="4000" dirty="0"/>
              <a:t>выбирать средства для своего поведения</a:t>
            </a:r>
          </a:p>
          <a:p>
            <a:pPr lvl="0"/>
            <a:r>
              <a:rPr lang="ru-RU" sz="4000" dirty="0" smtClean="0"/>
              <a:t>планировать</a:t>
            </a:r>
            <a:r>
              <a:rPr lang="ru-RU" sz="4000" dirty="0"/>
              <a:t>, контролировать и выполнять действие по заданному образцу, правилу, с использованием норм.</a:t>
            </a:r>
          </a:p>
          <a:p>
            <a:pPr lvl="0"/>
            <a:r>
              <a:rPr lang="ru-RU" sz="4000" dirty="0"/>
              <a:t>планировать результаты своей деятельности и предвосхищать свои ошибки</a:t>
            </a:r>
          </a:p>
          <a:p>
            <a:pPr lvl="0"/>
            <a:r>
              <a:rPr lang="ru-RU" sz="4000" dirty="0"/>
              <a:t>начинать и заканчивать свои действия в нужный момент</a:t>
            </a:r>
          </a:p>
          <a:p>
            <a:pPr marL="0" indent="0">
              <a:buNone/>
            </a:pP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22752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rgbClr val="C00000"/>
                </a:solidFill>
              </a:rPr>
              <a:t>Поставь надо собой сто учителей – они </a:t>
            </a:r>
            <a:r>
              <a:rPr lang="ru-RU" sz="4000" dirty="0" smtClean="0">
                <a:solidFill>
                  <a:srgbClr val="C00000"/>
                </a:solidFill>
              </a:rPr>
              <a:t>окажутся бессильными</a:t>
            </a:r>
            <a:r>
              <a:rPr lang="ru-RU" sz="4000" dirty="0">
                <a:solidFill>
                  <a:srgbClr val="C00000"/>
                </a:solidFill>
              </a:rPr>
              <a:t>, если ты не можешь сам заставлять себя и </a:t>
            </a:r>
            <a:r>
              <a:rPr lang="ru-RU" sz="4000" dirty="0" smtClean="0">
                <a:solidFill>
                  <a:srgbClr val="C00000"/>
                </a:solidFill>
              </a:rPr>
              <a:t>сам требовать </a:t>
            </a:r>
            <a:r>
              <a:rPr lang="ru-RU" sz="4000" dirty="0">
                <a:solidFill>
                  <a:srgbClr val="C00000"/>
                </a:solidFill>
              </a:rPr>
              <a:t>от себя.</a:t>
            </a:r>
          </a:p>
          <a:p>
            <a:pPr marL="0" indent="0">
              <a:buNone/>
            </a:pPr>
            <a:r>
              <a:rPr lang="ru-RU" sz="4000" dirty="0" smtClean="0"/>
              <a:t>		В.А</a:t>
            </a:r>
            <a:r>
              <a:rPr lang="ru-RU" sz="4000" dirty="0"/>
              <a:t>. Сухомлинский</a:t>
            </a:r>
          </a:p>
        </p:txBody>
      </p:sp>
    </p:spTree>
    <p:extLst>
      <p:ext uri="{BB962C8B-B14F-4D97-AF65-F5344CB8AC3E}">
        <p14:creationId xmlns:p14="http://schemas.microsoft.com/office/powerpoint/2010/main" val="1374654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516672"/>
          </a:xfrm>
        </p:spPr>
        <p:txBody>
          <a:bodyPr>
            <a:noAutofit/>
          </a:bodyPr>
          <a:lstStyle/>
          <a:p>
            <a:pPr algn="ctr" fontAlgn="base"/>
            <a:r>
              <a:rPr lang="ru-RU" sz="2800" dirty="0" smtClean="0">
                <a:solidFill>
                  <a:srgbClr val="002060"/>
                </a:solidFill>
              </a:rPr>
              <a:t>прогнозирование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482" y="3284984"/>
            <a:ext cx="4848225" cy="1000125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76872"/>
            <a:ext cx="4824536" cy="272628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67543" y="908720"/>
            <a:ext cx="76328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На графиках, представленных ниже, показано среднее значение скорости ветра в четырёх различных местах на протяжении года. Какой из графиков соответствует наиболее подходящему месту для сооружения генератора, производящего энергию за счёт ветра?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67543" y="5003160"/>
            <a:ext cx="80634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Производство энергии за счёт ветра рассматривается как альтернатива, </a:t>
            </a:r>
            <a:endParaRPr lang="ru-RU" dirty="0" smtClean="0"/>
          </a:p>
          <a:p>
            <a:r>
              <a:rPr lang="ru-RU" dirty="0" smtClean="0"/>
              <a:t>которой </a:t>
            </a:r>
            <a:r>
              <a:rPr lang="ru-RU" dirty="0"/>
              <a:t>можно заменить генераторы электроэнергии, </a:t>
            </a:r>
            <a:r>
              <a:rPr lang="ru-RU" dirty="0" smtClean="0"/>
              <a:t>работающие</a:t>
            </a:r>
          </a:p>
          <a:p>
            <a:r>
              <a:rPr lang="ru-RU" dirty="0" smtClean="0"/>
              <a:t> </a:t>
            </a:r>
            <a:r>
              <a:rPr lang="ru-RU" dirty="0"/>
              <a:t>за </a:t>
            </a:r>
            <a:r>
              <a:rPr lang="ru-RU" dirty="0" smtClean="0"/>
              <a:t>счёт </a:t>
            </a:r>
            <a:r>
              <a:rPr lang="ru-RU" dirty="0"/>
              <a:t>сжигания нефти и угля. В</a:t>
            </a:r>
            <a:r>
              <a:rPr lang="ru-RU" dirty="0" smtClean="0"/>
              <a:t>етряные </a:t>
            </a:r>
            <a:r>
              <a:rPr lang="ru-RU" dirty="0"/>
              <a:t>мельницы с лопастями, </a:t>
            </a:r>
          </a:p>
          <a:p>
            <a:r>
              <a:rPr lang="ru-RU" dirty="0" smtClean="0"/>
              <a:t>которые </a:t>
            </a:r>
            <a:r>
              <a:rPr lang="ru-RU" dirty="0"/>
              <a:t>вращаются за счёт ветра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Благодаря </a:t>
            </a:r>
            <a:r>
              <a:rPr lang="ru-RU" dirty="0"/>
              <a:t>этим вращениям генераторы производят электрический ток.</a:t>
            </a:r>
          </a:p>
        </p:txBody>
      </p:sp>
    </p:spTree>
    <p:extLst>
      <p:ext uri="{BB962C8B-B14F-4D97-AF65-F5344CB8AC3E}">
        <p14:creationId xmlns:p14="http://schemas.microsoft.com/office/powerpoint/2010/main" val="420691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r>
              <a:rPr lang="ru-RU" sz="2800" dirty="0" smtClean="0">
                <a:solidFill>
                  <a:srgbClr val="002060"/>
                </a:solidFill>
              </a:rPr>
              <a:t>Прогнозирование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Смешали 200 г 11%-</a:t>
            </a:r>
            <a:r>
              <a:rPr lang="ru-RU" dirty="0" err="1"/>
              <a:t>ного</a:t>
            </a:r>
            <a:r>
              <a:rPr lang="ru-RU" dirty="0"/>
              <a:t> раствора нашатыря и 350 г 17%-</a:t>
            </a:r>
            <a:r>
              <a:rPr lang="ru-RU" dirty="0" err="1"/>
              <a:t>ного</a:t>
            </a:r>
            <a:r>
              <a:rPr lang="ru-RU" dirty="0"/>
              <a:t> раствора этой же соли. Какова массовая доля нашатыря в полученном растворе?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9980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 fontAlgn="base"/>
            <a:r>
              <a:rPr lang="ru-RU" sz="2800" dirty="0" smtClean="0">
                <a:solidFill>
                  <a:srgbClr val="002060"/>
                </a:solidFill>
              </a:rPr>
              <a:t>Прогнозирование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643192" cy="5544616"/>
          </a:xfrm>
        </p:spPr>
        <p:txBody>
          <a:bodyPr>
            <a:normAutofit/>
          </a:bodyPr>
          <a:lstStyle/>
          <a:p>
            <a:r>
              <a:rPr lang="ru-RU" sz="1600" dirty="0"/>
              <a:t>Прочитайте утверждения о живой природе и деятельности человека. Составьте графические записи этих утверждений. Выбирайте нужные символы из списка и группируйте их в правильной последовательности. В ответе запишите последовательность соответствующих утверждению цифр.</a:t>
            </a:r>
          </a:p>
          <a:p>
            <a:r>
              <a:rPr lang="ru-RU" dirty="0"/>
              <a:t> </a:t>
            </a:r>
            <a:r>
              <a:rPr lang="ru-RU" b="1" dirty="0" smtClean="0"/>
              <a:t>Природа </a:t>
            </a:r>
            <a:r>
              <a:rPr lang="ru-RU" b="1" dirty="0"/>
              <a:t>даёт человеку пищу, одежду, жильё</a:t>
            </a:r>
            <a:r>
              <a:rPr lang="ru-RU" dirty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004299"/>
            <a:ext cx="5400600" cy="3737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9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</a:rPr>
              <a:t>Оценка</a:t>
            </a:r>
            <a:endParaRPr lang="ru-RU" sz="3200" u="sng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715200" cy="55393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Используя данные таблицы «Частота встречаемости первоцветов в районе села Ивановское», ответьте на вопросы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48880"/>
            <a:ext cx="7488832" cy="216882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67544" y="4725144"/>
            <a:ext cx="7488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Kaкoe</a:t>
            </a:r>
            <a:r>
              <a:rPr lang="ru-RU" sz="2400" dirty="0"/>
              <a:t> растение чаще всего встречается в данной местности?</a:t>
            </a:r>
          </a:p>
          <a:p>
            <a:r>
              <a:rPr lang="ru-RU" sz="2400" dirty="0"/>
              <a:t>Назовите растения, цветущие отдельными группами</a:t>
            </a:r>
          </a:p>
          <a:p>
            <a:r>
              <a:rPr lang="ru-RU" sz="2400" dirty="0"/>
              <a:t>Какое растение находится на грани исчезновения?</a:t>
            </a:r>
          </a:p>
        </p:txBody>
      </p:sp>
    </p:spTree>
    <p:extLst>
      <p:ext uri="{BB962C8B-B14F-4D97-AF65-F5344CB8AC3E}">
        <p14:creationId xmlns:p14="http://schemas.microsoft.com/office/powerpoint/2010/main" val="121967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1.Формирование </a:t>
            </a:r>
            <a:r>
              <a:rPr lang="ru-RU" b="1" dirty="0">
                <a:solidFill>
                  <a:srgbClr val="002060"/>
                </a:solidFill>
              </a:rPr>
              <a:t>цели при помощи </a:t>
            </a:r>
            <a:r>
              <a:rPr lang="ru-RU" b="1" dirty="0" smtClean="0">
                <a:solidFill>
                  <a:srgbClr val="002060"/>
                </a:solidFill>
              </a:rPr>
              <a:t>опорных глаголов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dirty="0"/>
              <a:t>Учитель называет тему урока и предлагает </a:t>
            </a:r>
            <a:r>
              <a:rPr lang="ru-RU" dirty="0" smtClean="0"/>
              <a:t>учащимся сформулировать </a:t>
            </a:r>
            <a:r>
              <a:rPr lang="ru-RU" dirty="0"/>
              <a:t>цель с помощью опорных </a:t>
            </a:r>
            <a:r>
              <a:rPr lang="ru-RU" dirty="0" smtClean="0"/>
              <a:t>глаголов. Примеры </a:t>
            </a:r>
            <a:r>
              <a:rPr lang="ru-RU" dirty="0"/>
              <a:t>опорных глаголов: изучить, знать, уметь, выяснить,</a:t>
            </a:r>
          </a:p>
          <a:p>
            <a:pPr marL="0" indent="0">
              <a:buNone/>
            </a:pPr>
            <a:r>
              <a:rPr lang="ru-RU" dirty="0" smtClean="0"/>
              <a:t>  обобщить</a:t>
            </a:r>
            <a:r>
              <a:rPr lang="ru-RU" dirty="0"/>
              <a:t>, закрепить, доказать, сравнить, </a:t>
            </a:r>
            <a:r>
              <a:rPr lang="ru-RU" dirty="0" smtClean="0"/>
              <a:t>    проанализировать, сделать </a:t>
            </a:r>
            <a:r>
              <a:rPr lang="ru-RU" dirty="0"/>
              <a:t>вывод, разобраться, систематизировать и др.</a:t>
            </a:r>
          </a:p>
        </p:txBody>
      </p:sp>
    </p:spTree>
    <p:extLst>
      <p:ext uri="{BB962C8B-B14F-4D97-AF65-F5344CB8AC3E}">
        <p14:creationId xmlns:p14="http://schemas.microsoft.com/office/powerpoint/2010/main" val="316585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2.Учитель предлагает несколько </a:t>
            </a:r>
            <a:r>
              <a:rPr lang="ru-RU" dirty="0"/>
              <a:t>формулировок цели, задача учащихся – </a:t>
            </a:r>
            <a:r>
              <a:rPr lang="ru-RU" dirty="0" smtClean="0"/>
              <a:t>выбрать некоторые </a:t>
            </a:r>
            <a:r>
              <a:rPr lang="ru-RU" dirty="0"/>
              <a:t>из них и обосновать свой выбор.</a:t>
            </a:r>
          </a:p>
          <a:p>
            <a:r>
              <a:rPr lang="ru-RU" dirty="0" smtClean="0"/>
              <a:t>Тема </a:t>
            </a:r>
            <a:r>
              <a:rPr lang="ru-RU" dirty="0"/>
              <a:t>урока «Неопределенная форма глагола».</a:t>
            </a:r>
          </a:p>
          <a:p>
            <a:r>
              <a:rPr lang="ru-RU" dirty="0"/>
              <a:t>Выбери из предложенных фраз ту, которая, на твой взгляд, является целью нашего урока:</a:t>
            </a:r>
          </a:p>
          <a:p>
            <a:pPr lvl="0"/>
            <a:r>
              <a:rPr lang="ru-RU" dirty="0"/>
              <a:t>Дать определение глаголу.</a:t>
            </a:r>
          </a:p>
          <a:p>
            <a:pPr lvl="0"/>
            <a:r>
              <a:rPr lang="ru-RU" dirty="0"/>
              <a:t>Мне нравится искать глаголы в тексте.</a:t>
            </a:r>
          </a:p>
          <a:p>
            <a:pPr lvl="0"/>
            <a:r>
              <a:rPr lang="ru-RU" dirty="0"/>
              <a:t>Научиться определять глаголы неопределенной формы, запомнить, какие окончания может иметь неопределенная форма.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164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3«Эпиграф»</a:t>
            </a:r>
          </a:p>
          <a:p>
            <a:pPr marL="0" indent="0">
              <a:buNone/>
            </a:pPr>
            <a:r>
              <a:rPr lang="ru-RU" dirty="0" smtClean="0"/>
              <a:t>На </a:t>
            </a:r>
            <a:r>
              <a:rPr lang="ru-RU" dirty="0"/>
              <a:t>уроке в 5 классе по теме «Многозначные</a:t>
            </a:r>
          </a:p>
          <a:p>
            <a:pPr marL="0" indent="0">
              <a:buNone/>
            </a:pPr>
            <a:r>
              <a:rPr lang="ru-RU" dirty="0"/>
              <a:t>слова» эпиграф из былины об Илье Муромце: «Слово, </a:t>
            </a:r>
            <a:r>
              <a:rPr lang="ru-RU" dirty="0" smtClean="0"/>
              <a:t>оно что </a:t>
            </a:r>
            <a:r>
              <a:rPr lang="ru-RU" dirty="0"/>
              <a:t>яблочко: с одного-то боку зеленое, так с </a:t>
            </a:r>
            <a:r>
              <a:rPr lang="ru-RU" dirty="0" smtClean="0"/>
              <a:t>другого румяное</a:t>
            </a:r>
            <a:r>
              <a:rPr lang="ru-RU" dirty="0"/>
              <a:t>, ты умей его, девица, повертывать</a:t>
            </a:r>
            <a:r>
              <a:rPr lang="ru-RU" dirty="0" smtClean="0"/>
              <a:t>».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4.Проблемная ситуация</a:t>
            </a:r>
          </a:p>
          <a:p>
            <a:pPr lvl="0"/>
            <a:r>
              <a:rPr lang="ru-RU" sz="2400" dirty="0"/>
              <a:t>В семье, где оба родителя голубоглазые, может родиться ребёнок с карими глазами.</a:t>
            </a:r>
          </a:p>
          <a:p>
            <a:pPr lvl="0"/>
            <a:r>
              <a:rPr lang="ru-RU" sz="2400" dirty="0"/>
              <a:t>Дальтонизм – это наследственное заболевание, которое характерно только для мужчин.</a:t>
            </a:r>
          </a:p>
          <a:p>
            <a:pPr lvl="0"/>
            <a:r>
              <a:rPr lang="ru-RU" sz="2400" dirty="0"/>
              <a:t>Если у щенков обрезать (купировать) хвост, то в последующих поколениях длина хвоста будет уменьшаться.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21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5«Группировка»</a:t>
            </a:r>
          </a:p>
          <a:p>
            <a:pPr marL="0" indent="0">
              <a:buNone/>
            </a:pPr>
            <a:r>
              <a:rPr lang="ru-RU" dirty="0"/>
              <a:t>Прием используется через зрительное или </a:t>
            </a:r>
            <a:r>
              <a:rPr lang="ru-RU" dirty="0" smtClean="0"/>
              <a:t>слуховое восприятие</a:t>
            </a:r>
            <a:r>
              <a:rPr lang="ru-RU" dirty="0"/>
              <a:t>. Ряд слов, предметов, фигур, </a:t>
            </a:r>
            <a:r>
              <a:rPr lang="ru-RU" dirty="0" err="1" smtClean="0"/>
              <a:t>картинок,фотографий</a:t>
            </a:r>
            <a:r>
              <a:rPr lang="ru-RU" dirty="0" smtClean="0"/>
              <a:t> </a:t>
            </a:r>
            <a:r>
              <a:rPr lang="ru-RU" dirty="0"/>
              <a:t>и т. д. учащимся предлагается разделить </a:t>
            </a:r>
            <a:r>
              <a:rPr lang="ru-RU" dirty="0" smtClean="0"/>
              <a:t>на группы</a:t>
            </a:r>
            <a:r>
              <a:rPr lang="ru-RU" dirty="0"/>
              <a:t>, обосновывая свои высказывания. </a:t>
            </a:r>
            <a:r>
              <a:rPr lang="ru-RU" dirty="0" smtClean="0"/>
              <a:t>Учащиеся группируют </a:t>
            </a:r>
            <a:r>
              <a:rPr lang="ru-RU" dirty="0"/>
              <a:t>и на основе этого формулируют тему и </a:t>
            </a:r>
            <a:r>
              <a:rPr lang="ru-RU" dirty="0" smtClean="0"/>
              <a:t>цель урока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i="1" dirty="0" smtClean="0"/>
              <a:t>	На </a:t>
            </a:r>
            <a:r>
              <a:rPr lang="ru-RU" dirty="0" smtClean="0"/>
              <a:t>уроке </a:t>
            </a:r>
            <a:r>
              <a:rPr lang="ru-RU" dirty="0"/>
              <a:t>английского языка на тему</a:t>
            </a:r>
          </a:p>
          <a:p>
            <a:pPr marL="0" indent="0">
              <a:buNone/>
            </a:pPr>
            <a:r>
              <a:rPr lang="ru-RU" dirty="0"/>
              <a:t>«Употребление артиклей с географическими названиями</a:t>
            </a:r>
            <a:r>
              <a:rPr lang="ru-RU" dirty="0" smtClean="0"/>
              <a:t>»</a:t>
            </a:r>
          </a:p>
          <a:p>
            <a:pPr marL="0" indent="0">
              <a:buNone/>
            </a:pPr>
            <a:r>
              <a:rPr lang="ru-RU" dirty="0" smtClean="0"/>
              <a:t>	На </a:t>
            </a:r>
            <a:r>
              <a:rPr lang="ru-RU" dirty="0"/>
              <a:t>уроке географии в 5 классе учащимся</a:t>
            </a:r>
          </a:p>
          <a:p>
            <a:pPr marL="0" indent="0">
              <a:buNone/>
            </a:pPr>
            <a:r>
              <a:rPr lang="ru-RU" dirty="0"/>
              <a:t>предлагается найти лишнее: Балтийское, Белое, </a:t>
            </a:r>
            <a:r>
              <a:rPr lang="ru-RU" dirty="0" err="1" smtClean="0"/>
              <a:t>Ладожское,Черное</a:t>
            </a:r>
            <a:r>
              <a:rPr lang="ru-RU" dirty="0"/>
              <a:t>. Найдя лишнее, учащиеся формулирую тему</a:t>
            </a:r>
          </a:p>
          <a:p>
            <a:pPr marL="0" indent="0">
              <a:buNone/>
            </a:pPr>
            <a:r>
              <a:rPr lang="ru-RU" dirty="0"/>
              <a:t>(«Озера») и цель урока.</a:t>
            </a:r>
          </a:p>
        </p:txBody>
      </p:sp>
    </p:spTree>
    <p:extLst>
      <p:ext uri="{BB962C8B-B14F-4D97-AF65-F5344CB8AC3E}">
        <p14:creationId xmlns:p14="http://schemas.microsoft.com/office/powerpoint/2010/main" val="376757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239000" cy="5330992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002060"/>
                </a:solidFill>
              </a:rPr>
              <a:t>6.Прием </a:t>
            </a:r>
            <a:r>
              <a:rPr lang="ru-RU" b="1" dirty="0">
                <a:solidFill>
                  <a:srgbClr val="002060"/>
                </a:solidFill>
              </a:rPr>
              <a:t>«Знаю» - «Повторить» - «Хочу узнать»</a:t>
            </a:r>
          </a:p>
          <a:p>
            <a:pPr marL="0" indent="0">
              <a:buNone/>
            </a:pPr>
            <a:r>
              <a:rPr lang="ru-RU" dirty="0"/>
              <a:t>Учитель раздает учащимся рабочие листы </a:t>
            </a:r>
            <a:r>
              <a:rPr lang="ru-RU" dirty="0" smtClean="0"/>
              <a:t>с различными </a:t>
            </a:r>
            <a:r>
              <a:rPr lang="ru-RU" dirty="0"/>
              <a:t>заданиями и таблицей с тремя </a:t>
            </a:r>
            <a:r>
              <a:rPr lang="ru-RU" dirty="0" err="1" smtClean="0"/>
              <a:t>столбцами,обозначенными</a:t>
            </a:r>
            <a:r>
              <a:rPr lang="ru-RU" dirty="0" smtClean="0"/>
              <a:t> </a:t>
            </a:r>
            <a:r>
              <a:rPr lang="ru-RU" dirty="0"/>
              <a:t>как «Знаю» - «Повторить» - «Хочу </a:t>
            </a:r>
            <a:r>
              <a:rPr lang="ru-RU" dirty="0" err="1"/>
              <a:t>узнать</a:t>
            </a:r>
            <a:r>
              <a:rPr lang="ru-RU" dirty="0" err="1" smtClean="0"/>
              <a:t>».Учащимся</a:t>
            </a:r>
            <a:r>
              <a:rPr lang="ru-RU" dirty="0" smtClean="0"/>
              <a:t> </a:t>
            </a:r>
            <a:r>
              <a:rPr lang="ru-RU" dirty="0"/>
              <a:t>предлагается по порядку выполнять </a:t>
            </a:r>
            <a:r>
              <a:rPr lang="ru-RU" dirty="0" err="1" smtClean="0"/>
              <a:t>задания,проверяя</a:t>
            </a:r>
            <a:r>
              <a:rPr lang="ru-RU" dirty="0" smtClean="0"/>
              <a:t> </a:t>
            </a:r>
            <a:r>
              <a:rPr lang="ru-RU" dirty="0"/>
              <a:t>правильность выполнения по ключу.</a:t>
            </a:r>
          </a:p>
          <a:p>
            <a:pPr marL="0" indent="0">
              <a:buNone/>
            </a:pPr>
            <a:r>
              <a:rPr lang="ru-RU" dirty="0"/>
              <a:t>Если задание не вызвало трудностей и учащийся не</a:t>
            </a:r>
          </a:p>
          <a:p>
            <a:pPr marL="0" indent="0">
              <a:buNone/>
            </a:pPr>
            <a:r>
              <a:rPr lang="ru-RU" dirty="0"/>
              <a:t>допустил ошибки при его выполнении, то его следует</a:t>
            </a:r>
          </a:p>
          <a:p>
            <a:pPr marL="0" indent="0">
              <a:buNone/>
            </a:pPr>
            <a:r>
              <a:rPr lang="ru-RU" dirty="0"/>
              <a:t>поместить в колонку «Знаю».</a:t>
            </a:r>
          </a:p>
          <a:p>
            <a:pPr marL="0" indent="0">
              <a:buNone/>
            </a:pPr>
            <a:r>
              <a:rPr lang="ru-RU" dirty="0"/>
              <a:t>Если какое-то задание оказалось знакомым, но вызвало</a:t>
            </a:r>
          </a:p>
          <a:p>
            <a:pPr marL="0" indent="0">
              <a:buNone/>
            </a:pPr>
            <a:r>
              <a:rPr lang="ru-RU" dirty="0"/>
              <a:t>трудности (учащийся забыл или сделал ошибку), то</a:t>
            </a:r>
          </a:p>
          <a:p>
            <a:pPr marL="0" indent="0">
              <a:buNone/>
            </a:pPr>
            <a:r>
              <a:rPr lang="ru-RU" dirty="0"/>
              <a:t>необходимо заполнить колонку «Повторить».</a:t>
            </a:r>
          </a:p>
          <a:p>
            <a:pPr marL="0" indent="0">
              <a:buNone/>
            </a:pPr>
            <a:r>
              <a:rPr lang="ru-RU" dirty="0"/>
              <a:t>Наконец, если учащийся впервые столкнулся с данным</a:t>
            </a:r>
          </a:p>
          <a:p>
            <a:pPr marL="0" indent="0">
              <a:buNone/>
            </a:pPr>
            <a:r>
              <a:rPr lang="ru-RU" dirty="0"/>
              <a:t>заданием, то следует заполнить колонку «Хочу узнать».</a:t>
            </a:r>
          </a:p>
        </p:txBody>
      </p:sp>
    </p:spTree>
    <p:extLst>
      <p:ext uri="{BB962C8B-B14F-4D97-AF65-F5344CB8AC3E}">
        <p14:creationId xmlns:p14="http://schemas.microsoft.com/office/powerpoint/2010/main" val="6928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326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Целеполагание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643192" cy="53309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002060"/>
                </a:solidFill>
              </a:rPr>
              <a:t>7. Таблицы «тонких» и «толстых» </a:t>
            </a:r>
            <a:r>
              <a:rPr lang="ru-RU" dirty="0" smtClean="0">
                <a:solidFill>
                  <a:srgbClr val="002060"/>
                </a:solidFill>
              </a:rPr>
              <a:t>вопросов</a:t>
            </a:r>
          </a:p>
          <a:p>
            <a:pPr marL="0" indent="0">
              <a:buNone/>
            </a:pPr>
            <a:r>
              <a:rPr lang="ru-RU" dirty="0"/>
              <a:t>Кто </a:t>
            </a:r>
            <a:r>
              <a:rPr lang="ru-RU" dirty="0" smtClean="0"/>
              <a:t>…?</a:t>
            </a:r>
            <a:r>
              <a:rPr lang="ru-RU" dirty="0"/>
              <a:t> </a:t>
            </a:r>
            <a:r>
              <a:rPr lang="ru-RU" dirty="0" smtClean="0"/>
              <a:t>	Дайте </a:t>
            </a:r>
            <a:r>
              <a:rPr lang="ru-RU" dirty="0"/>
              <a:t>три объяснения, </a:t>
            </a:r>
            <a:r>
              <a:rPr lang="ru-RU" dirty="0" smtClean="0"/>
              <a:t>почему…?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Что …?</a:t>
            </a:r>
            <a:r>
              <a:rPr lang="ru-RU" dirty="0"/>
              <a:t> </a:t>
            </a:r>
            <a:r>
              <a:rPr lang="ru-RU" dirty="0" smtClean="0"/>
              <a:t>        Объясните </a:t>
            </a:r>
            <a:r>
              <a:rPr lang="ru-RU" dirty="0"/>
              <a:t>почему </a:t>
            </a:r>
            <a:r>
              <a:rPr lang="ru-RU" dirty="0" smtClean="0"/>
              <a:t>…?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Когда </a:t>
            </a:r>
            <a:r>
              <a:rPr lang="ru-RU" dirty="0" smtClean="0"/>
              <a:t>…?</a:t>
            </a:r>
            <a:r>
              <a:rPr lang="ru-RU" dirty="0"/>
              <a:t> </a:t>
            </a:r>
            <a:r>
              <a:rPr lang="ru-RU" dirty="0" smtClean="0"/>
              <a:t>     Почему </a:t>
            </a:r>
            <a:r>
              <a:rPr lang="ru-RU" dirty="0"/>
              <a:t>вы думаете </a:t>
            </a:r>
            <a:r>
              <a:rPr lang="ru-RU" dirty="0" smtClean="0"/>
              <a:t>…?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Может </a:t>
            </a:r>
            <a:r>
              <a:rPr lang="ru-RU" dirty="0" smtClean="0"/>
              <a:t>…?</a:t>
            </a:r>
            <a:r>
              <a:rPr lang="ru-RU" dirty="0"/>
              <a:t> </a:t>
            </a:r>
            <a:r>
              <a:rPr lang="ru-RU" dirty="0" smtClean="0"/>
              <a:t>    Почему </a:t>
            </a:r>
            <a:r>
              <a:rPr lang="ru-RU" dirty="0"/>
              <a:t>вы считаете </a:t>
            </a:r>
            <a:r>
              <a:rPr lang="ru-RU" dirty="0" smtClean="0"/>
              <a:t>…?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Будет </a:t>
            </a:r>
            <a:r>
              <a:rPr lang="ru-RU" dirty="0" smtClean="0"/>
              <a:t>…?</a:t>
            </a:r>
            <a:r>
              <a:rPr lang="ru-RU" dirty="0"/>
              <a:t> </a:t>
            </a:r>
            <a:r>
              <a:rPr lang="ru-RU" dirty="0" smtClean="0"/>
              <a:t>      В </a:t>
            </a:r>
            <a:r>
              <a:rPr lang="ru-RU" dirty="0" err="1"/>
              <a:t>чѐм</a:t>
            </a:r>
            <a:r>
              <a:rPr lang="ru-RU" dirty="0"/>
              <a:t> различие </a:t>
            </a:r>
            <a:r>
              <a:rPr lang="ru-RU" dirty="0" smtClean="0"/>
              <a:t>…?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Мог ли </a:t>
            </a:r>
            <a:r>
              <a:rPr lang="ru-RU" dirty="0" smtClean="0"/>
              <a:t>…?     </a:t>
            </a:r>
            <a:r>
              <a:rPr lang="ru-RU" dirty="0"/>
              <a:t>Предположите, что будет, </a:t>
            </a:r>
            <a:r>
              <a:rPr lang="ru-RU" dirty="0" smtClean="0"/>
              <a:t>если…?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Как звали </a:t>
            </a:r>
            <a:r>
              <a:rPr lang="ru-RU" dirty="0" smtClean="0"/>
              <a:t>…?</a:t>
            </a:r>
            <a:r>
              <a:rPr lang="ru-RU" dirty="0"/>
              <a:t> </a:t>
            </a:r>
            <a:r>
              <a:rPr lang="ru-RU" dirty="0" smtClean="0"/>
              <a:t>		Что</a:t>
            </a:r>
            <a:r>
              <a:rPr lang="ru-RU" dirty="0"/>
              <a:t>, если </a:t>
            </a:r>
            <a:r>
              <a:rPr lang="ru-RU" dirty="0" smtClean="0"/>
              <a:t>…?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Было ли …?</a:t>
            </a:r>
          </a:p>
          <a:p>
            <a:pPr marL="0" indent="0">
              <a:buNone/>
            </a:pPr>
            <a:r>
              <a:rPr lang="ru-RU" dirty="0"/>
              <a:t>Согласны ли вы …?</a:t>
            </a:r>
          </a:p>
          <a:p>
            <a:pPr marL="0" indent="0">
              <a:buNone/>
            </a:pPr>
            <a:r>
              <a:rPr lang="ru-RU" dirty="0"/>
              <a:t>Верно ли …?</a:t>
            </a:r>
          </a:p>
        </p:txBody>
      </p:sp>
    </p:spTree>
    <p:extLst>
      <p:ext uri="{BB962C8B-B14F-4D97-AF65-F5344CB8AC3E}">
        <p14:creationId xmlns:p14="http://schemas.microsoft.com/office/powerpoint/2010/main" val="88314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356</TotalTime>
  <Words>1892</Words>
  <Application>Microsoft Office PowerPoint</Application>
  <PresentationFormat>Экран (4:3)</PresentationFormat>
  <Paragraphs>282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Изящная</vt:lpstr>
      <vt:lpstr>Формирование регулятивных универсальных действий</vt:lpstr>
      <vt:lpstr>Регулятивные действия  обеспечивают организацию учащимся   своей учебной деятельности. </vt:lpstr>
      <vt:lpstr>Целеполагание</vt:lpstr>
      <vt:lpstr>Целеполагание</vt:lpstr>
      <vt:lpstr>Целеполагание</vt:lpstr>
      <vt:lpstr>Целеполагание</vt:lpstr>
      <vt:lpstr>Целеполагание</vt:lpstr>
      <vt:lpstr>Целеполагание</vt:lpstr>
      <vt:lpstr>Целеполагание</vt:lpstr>
      <vt:lpstr>планирование</vt:lpstr>
      <vt:lpstr>планирование</vt:lpstr>
      <vt:lpstr>планирование</vt:lpstr>
      <vt:lpstr>планирование</vt:lpstr>
      <vt:lpstr>планирование</vt:lpstr>
      <vt:lpstr>планирование</vt:lpstr>
      <vt:lpstr>планирование</vt:lpstr>
      <vt:lpstr>Контроль и коррекция </vt:lpstr>
      <vt:lpstr>Контроль и коррекция </vt:lpstr>
      <vt:lpstr>Контроль и коррекция </vt:lpstr>
      <vt:lpstr>Контроль и коррекция </vt:lpstr>
      <vt:lpstr>Оценка</vt:lpstr>
      <vt:lpstr>Оценка</vt:lpstr>
      <vt:lpstr>Оценка</vt:lpstr>
      <vt:lpstr>Оценка</vt:lpstr>
      <vt:lpstr>САМОРЕГУЛЯЦИЯ</vt:lpstr>
      <vt:lpstr>саморегуляция</vt:lpstr>
      <vt:lpstr>саморегуляция</vt:lpstr>
      <vt:lpstr>саморегуляция</vt:lpstr>
      <vt:lpstr>саморегуляция</vt:lpstr>
      <vt:lpstr>саморегуляция</vt:lpstr>
      <vt:lpstr>Презентация PowerPoint</vt:lpstr>
      <vt:lpstr>Презентация PowerPoint</vt:lpstr>
      <vt:lpstr>прогнозирование</vt:lpstr>
      <vt:lpstr>Прогнозирование</vt:lpstr>
      <vt:lpstr>Прогнозирование</vt:lpstr>
      <vt:lpstr>Оценка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регулятивных универсальных действий</dc:title>
  <dc:creator>Галина</dc:creator>
  <cp:lastModifiedBy>Галина</cp:lastModifiedBy>
  <cp:revision>28</cp:revision>
  <dcterms:created xsi:type="dcterms:W3CDTF">2018-04-05T13:01:52Z</dcterms:created>
  <dcterms:modified xsi:type="dcterms:W3CDTF">2018-11-06T17:51:29Z</dcterms:modified>
</cp:coreProperties>
</file>