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63" r:id="rId8"/>
    <p:sldId id="264" r:id="rId9"/>
    <p:sldId id="265" r:id="rId10"/>
    <p:sldId id="266" r:id="rId11"/>
    <p:sldId id="267" r:id="rId12"/>
    <p:sldId id="268" r:id="rId13"/>
    <p:sldId id="27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plotArea>
      <c:layout>
        <c:manualLayout>
          <c:layoutTarget val="inner"/>
          <c:xMode val="edge"/>
          <c:yMode val="edge"/>
          <c:x val="0.17982719995690119"/>
          <c:y val="7.0720627991225568E-2"/>
          <c:w val="0.45298729926417497"/>
          <c:h val="0.88512959344386721"/>
        </c:manualLayout>
      </c:layout>
      <c:barChart>
        <c:barDir val="col"/>
        <c:grouping val="clustered"/>
        <c:ser>
          <c:idx val="1"/>
          <c:order val="1"/>
          <c:tx>
            <c:strRef>
              <c:f>Лист1!$C$1</c:f>
              <c:strCache>
                <c:ptCount val="1"/>
                <c:pt idx="0">
                  <c:v>Твёрдое мыло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Жидкое мыло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</c:numCache>
            </c:numRef>
          </c:val>
        </c:ser>
        <c:axId val="77960320"/>
        <c:axId val="77961856"/>
      </c:barChart>
      <c:catAx>
        <c:axId val="77960320"/>
        <c:scaling>
          <c:orientation val="minMax"/>
        </c:scaling>
        <c:axPos val="b"/>
        <c:numFmt formatCode="General" sourceLinked="1"/>
        <c:tickLblPos val="nextTo"/>
        <c:crossAx val="77961856"/>
        <c:crosses val="autoZero"/>
        <c:auto val="1"/>
        <c:lblAlgn val="ctr"/>
        <c:lblOffset val="100"/>
      </c:catAx>
      <c:valAx>
        <c:axId val="77961856"/>
        <c:scaling>
          <c:orientation val="minMax"/>
        </c:scaling>
        <c:axPos val="l"/>
        <c:majorGridlines/>
        <c:numFmt formatCode="General" sourceLinked="1"/>
        <c:tickLblPos val="nextTo"/>
        <c:crossAx val="7796032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0.wav"/><Relationship Id="rId6" Type="http://schemas.openxmlformats.org/officeDocument/2006/relationships/image" Target="../media/image10.png"/><Relationship Id="rId5" Type="http://schemas.microsoft.com/office/2007/relationships/media" Target="../media/media20.wav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microsoft.com/office/2007/relationships/hdphoto" Target="../media/hdphoto3.wdp"/><Relationship Id="rId12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10" Type="http://schemas.openxmlformats.org/officeDocument/2006/relationships/image" Target="../media/image7.jpeg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3" Type="http://schemas.microsoft.com/office/2007/relationships/media" Target="../media/media7.mp3"/><Relationship Id="rId3" Type="http://schemas.openxmlformats.org/officeDocument/2006/relationships/audio" Target="../media/media7.mp3"/><Relationship Id="rId12" Type="http://schemas.openxmlformats.org/officeDocument/2006/relationships/image" Target="../media/image10.png"/><Relationship Id="rId2" Type="http://schemas.openxmlformats.org/officeDocument/2006/relationships/audio" Target="../media/media6.mp3"/><Relationship Id="rId16" Type="http://schemas.openxmlformats.org/officeDocument/2006/relationships/image" Target="../media/image12.png"/><Relationship Id="rId1" Type="http://schemas.openxmlformats.org/officeDocument/2006/relationships/tags" Target="../tags/tag1.xml"/><Relationship Id="rId11" Type="http://schemas.microsoft.com/office/2007/relationships/media" Target="../media/media6.mp3"/><Relationship Id="rId5" Type="http://schemas.openxmlformats.org/officeDocument/2006/relationships/image" Target="../media/image9.jpeg"/><Relationship Id="rId15" Type="http://schemas.microsoft.com/office/2007/relationships/hdphoto" Target="../media/hdphoto6.wdp"/><Relationship Id="rId10" Type="http://schemas.microsoft.com/office/2007/relationships/hdphoto" Target="../media/hdphoto5.wdp"/><Relationship Id="rId4" Type="http://schemas.openxmlformats.org/officeDocument/2006/relationships/slideLayout" Target="../slideLayouts/slideLayout2.xml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microsoft.com/office/2007/relationships/media" Target="../media/media12.mp3"/><Relationship Id="rId3" Type="http://schemas.openxmlformats.org/officeDocument/2006/relationships/audio" Target="../media/media11.mp3"/><Relationship Id="rId7" Type="http://schemas.openxmlformats.org/officeDocument/2006/relationships/slideLayout" Target="../slideLayouts/slideLayout2.xml"/><Relationship Id="rId12" Type="http://schemas.microsoft.com/office/2007/relationships/media" Target="../media/media11.mp3"/><Relationship Id="rId2" Type="http://schemas.openxmlformats.org/officeDocument/2006/relationships/audio" Target="../media/media9.mp3"/><Relationship Id="rId1" Type="http://schemas.openxmlformats.org/officeDocument/2006/relationships/tags" Target="../tags/tag2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2.wav"/><Relationship Id="rId15" Type="http://schemas.openxmlformats.org/officeDocument/2006/relationships/image" Target="../media/image15.png"/><Relationship Id="rId10" Type="http://schemas.microsoft.com/office/2007/relationships/media" Target="../media/media9.mp3"/><Relationship Id="rId4" Type="http://schemas.openxmlformats.org/officeDocument/2006/relationships/audio" Target="../media/media12.mp3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16.wav"/><Relationship Id="rId1" Type="http://schemas.openxmlformats.org/officeDocument/2006/relationships/audio" Target="../media/media15.mp3"/><Relationship Id="rId6" Type="http://schemas.openxmlformats.org/officeDocument/2006/relationships/image" Target="../media/image10.png"/><Relationship Id="rId5" Type="http://schemas.microsoft.com/office/2007/relationships/media" Target="../media/media15.mp3"/><Relationship Id="rId10" Type="http://schemas.microsoft.com/office/2007/relationships/media" Target="../media/media16.wav"/><Relationship Id="rId4" Type="http://schemas.openxmlformats.org/officeDocument/2006/relationships/image" Target="../media/image17.jpeg"/><Relationship Id="rId9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32656"/>
            <a:ext cx="8224620" cy="61926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    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«Мыльная опера»</a:t>
            </a: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Презентацию подготовили: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Южакова Софья,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Гвоздецкая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Виктория,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Макеева Вероника,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Ученицы 10 б,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Руководитель:</a:t>
            </a:r>
          </a:p>
          <a:p>
            <a:pPr algn="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Махначева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Г.М.,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химии высшей категории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МБОУ «ГИМНАЗИЯ №1»</a:t>
            </a: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462919"/>
      </p:ext>
    </p:extLst>
  </p:cSld>
  <p:clrMapOvr>
    <a:masterClrMapping/>
  </p:clrMapOvr>
  <p:transition spd="slow" advTm="1787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7394"/>
            <a:ext cx="9721080" cy="7293339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67544" y="211580"/>
            <a:ext cx="5688632" cy="1872208"/>
          </a:xfrm>
          <a:prstGeom prst="wedgeRoundRectCallout">
            <a:avLst>
              <a:gd name="adj1" fmla="val 41130"/>
              <a:gd name="adj2" fmla="val 75892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что мы спорим, давай просто спросим у людей как они думают….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1329990"/>
      </p:ext>
    </p:extLst>
  </p:cSld>
  <p:clrMapOvr>
    <a:masterClrMapping/>
  </p:clrMapOvr>
  <p:transition spd="slow" advTm="405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3855"/>
            <a:ext cx="9359227" cy="7021855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923928" y="404664"/>
            <a:ext cx="5004048" cy="648072"/>
          </a:xfrm>
          <a:prstGeom prst="wedgeRoundRectCallout">
            <a:avLst>
              <a:gd name="adj1" fmla="val -77431"/>
              <a:gd name="adj2" fmla="val 198991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 провели маленькое анкетирование 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221279182"/>
              </p:ext>
            </p:extLst>
          </p:nvPr>
        </p:nvGraphicFramePr>
        <p:xfrm>
          <a:off x="4481736" y="1556792"/>
          <a:ext cx="432048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Скругленная прямоугольная выноска 7"/>
          <p:cNvSpPr/>
          <p:nvPr/>
        </p:nvSpPr>
        <p:spPr>
          <a:xfrm>
            <a:off x="4860032" y="5229200"/>
            <a:ext cx="4176464" cy="1152128"/>
          </a:xfrm>
          <a:prstGeom prst="wedgeRoundRectCallout">
            <a:avLst>
              <a:gd name="adj1" fmla="val -80865"/>
              <a:gd name="adj2" fmla="val -37348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 сделали вывод, что большая часть класса пользуется жидким мылом и считает его лучше твёрдого.</a:t>
            </a:r>
            <a:endParaRPr lang="ru-RU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7936589"/>
      </p:ext>
    </p:extLst>
  </p:cSld>
  <p:clrMapOvr>
    <a:masterClrMapping/>
  </p:clrMapOvr>
  <p:transition spd="slow" advTm="1034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Graphic spid="7" grpId="0">
        <p:bldAsOne/>
      </p:bldGraphic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6926" y="-15207"/>
            <a:ext cx="9146969" cy="6858000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51520" y="188640"/>
            <a:ext cx="5976664" cy="864096"/>
          </a:xfrm>
          <a:prstGeom prst="wedgeRoundRectCallout">
            <a:avLst>
              <a:gd name="adj1" fmla="val 57145"/>
              <a:gd name="adj2" fmla="val 117544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Так же мы провели опрос «моешь  ли ты руки после…?»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765447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90284" y="4645782"/>
            <a:ext cx="6408712" cy="1999702"/>
          </a:xfrm>
          <a:prstGeom prst="wedgeRoundRectCallout">
            <a:avLst>
              <a:gd name="adj1" fmla="val 47139"/>
              <a:gd name="adj2" fmla="val -70753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/>
              <a:t>перед едой – 21 человек из </a:t>
            </a:r>
            <a:r>
              <a:rPr lang="ru-RU" dirty="0" smtClean="0"/>
              <a:t>25</a:t>
            </a:r>
            <a:endParaRPr lang="ru-RU" dirty="0"/>
          </a:p>
          <a:p>
            <a:pPr lvl="0"/>
            <a:r>
              <a:rPr lang="ru-RU" dirty="0"/>
              <a:t>после прогулки – 22 человека из </a:t>
            </a:r>
            <a:r>
              <a:rPr lang="ru-RU" dirty="0" smtClean="0"/>
              <a:t>25;</a:t>
            </a:r>
            <a:endParaRPr lang="ru-RU" dirty="0"/>
          </a:p>
          <a:p>
            <a:pPr lvl="0"/>
            <a:r>
              <a:rPr lang="ru-RU" dirty="0"/>
              <a:t>после посещения туалета – 23 человека из </a:t>
            </a:r>
            <a:r>
              <a:rPr lang="ru-RU" dirty="0" smtClean="0"/>
              <a:t>25;</a:t>
            </a:r>
            <a:endParaRPr lang="ru-RU" dirty="0"/>
          </a:p>
          <a:p>
            <a:pPr lvl="0"/>
            <a:r>
              <a:rPr lang="ru-RU" dirty="0"/>
              <a:t>после общения с домашними животными – 14 человек из </a:t>
            </a:r>
            <a:r>
              <a:rPr lang="ru-RU" dirty="0" smtClean="0"/>
              <a:t>25.</a:t>
            </a:r>
          </a:p>
          <a:p>
            <a:pPr lvl="0"/>
            <a:r>
              <a:rPr lang="ru-RU" dirty="0" smtClean="0"/>
              <a:t>После того как держали деньги – 20 человек  из 25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365104"/>
            <a:ext cx="1643558" cy="139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4295286"/>
      </p:ext>
    </p:extLst>
  </p:cSld>
  <p:clrMapOvr>
    <a:masterClrMapping/>
  </p:clrMapOvr>
  <p:transition spd="slow" advTm="184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36712" y="-2029824"/>
            <a:ext cx="11844808" cy="8886688"/>
          </a:xfr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835696" y="332656"/>
            <a:ext cx="6192688" cy="1152128"/>
          </a:xfrm>
          <a:prstGeom prst="wedgeRoundRectCallout">
            <a:avLst>
              <a:gd name="adj1" fmla="val -32741"/>
              <a:gd name="adj2" fmla="val 121750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Итак мы </a:t>
            </a:r>
            <a:r>
              <a:rPr lang="ru-RU" smtClean="0"/>
              <a:t>кратко </a:t>
            </a:r>
            <a:r>
              <a:rPr lang="ru-RU" smtClean="0"/>
              <a:t>рассказали </a:t>
            </a:r>
            <a:r>
              <a:rPr lang="ru-RU" dirty="0" smtClean="0"/>
              <a:t>о мыле , его происхождение и свойствах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Спасибо за внимание)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3611961"/>
      </p:ext>
    </p:extLst>
  </p:cSld>
  <p:clrMapOvr>
    <a:masterClrMapping/>
  </p:clrMapOvr>
  <p:transition spd="slow" advTm="68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-675456"/>
            <a:ext cx="10425432" cy="7816536"/>
          </a:xfrm>
        </p:spPr>
      </p:pic>
      <p:sp>
        <p:nvSpPr>
          <p:cNvPr id="3" name="Выноска-облако 2"/>
          <p:cNvSpPr/>
          <p:nvPr/>
        </p:nvSpPr>
        <p:spPr>
          <a:xfrm>
            <a:off x="3491880" y="116632"/>
            <a:ext cx="4608512" cy="2160240"/>
          </a:xfrm>
          <a:prstGeom prst="cloudCallout">
            <a:avLst>
              <a:gd name="adj1" fmla="val -66785"/>
              <a:gd name="adj2" fmla="val 15392"/>
            </a:avLst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Мыло, всё таки мы так мало знаем о нём….</a:t>
            </a:r>
            <a:endParaRPr lang="ru-RU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7939" y="2580941"/>
            <a:ext cx="4570296" cy="3427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81521855"/>
      </p:ext>
    </p:extLst>
  </p:cSld>
  <p:clrMapOvr>
    <a:masterClrMapping/>
  </p:clrMapOvr>
  <p:transition spd="slow" advTm="276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56592" y="-171400"/>
            <a:ext cx="10373424" cy="7782766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971600" y="264776"/>
            <a:ext cx="6408712" cy="835764"/>
          </a:xfrm>
          <a:prstGeom prst="wedgeRoundRectCallout">
            <a:avLst>
              <a:gd name="adj1" fmla="val -32233"/>
              <a:gd name="adj2" fmla="val 261987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ты знаешь как и где появилось первое мыло?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076056" y="1268760"/>
            <a:ext cx="2736304" cy="1224136"/>
          </a:xfrm>
          <a:prstGeom prst="wedgeRoundRectCallout">
            <a:avLst>
              <a:gd name="adj1" fmla="val -26223"/>
              <a:gd name="adj2" fmla="val 92620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Конечно! Я же Вика и знаю всё)))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1272079"/>
      </p:ext>
    </p:extLst>
  </p:cSld>
  <p:clrMapOvr>
    <a:masterClrMapping/>
  </p:clrMapOvr>
  <p:transition spd="slow" advTm="365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-327803"/>
            <a:ext cx="10583482" cy="794036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22495">
            <a:off x="-197113" y="65711"/>
            <a:ext cx="3068615" cy="46345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83" b="4535"/>
          <a:stretch/>
        </p:blipFill>
        <p:spPr>
          <a:xfrm rot="21124076">
            <a:off x="1433034" y="3831248"/>
            <a:ext cx="3118178" cy="2724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26715">
            <a:off x="2568093" y="615982"/>
            <a:ext cx="3062659" cy="3062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3" cstate="print"/>
          <a:stretch>
            <a:fillRect/>
          </a:stretch>
        </p:blipFill>
        <p:spPr>
          <a:xfrm>
            <a:off x="10476656" y="544522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7286308"/>
      </p:ext>
    </p:extLst>
  </p:cSld>
  <p:clrMapOvr>
    <a:masterClrMapping/>
  </p:clrMapOvr>
  <p:transition spd="slow" advTm="4288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0" objId="3"/>
        <p14:stopEvt time="42883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900608" y="-434120"/>
            <a:ext cx="10225136" cy="7671512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672368" y="83574"/>
            <a:ext cx="4472309" cy="2240200"/>
          </a:xfrm>
          <a:prstGeom prst="wedgeRoundRectCallout">
            <a:avLst>
              <a:gd name="adj1" fmla="val -65682"/>
              <a:gd name="adj2" fmla="val 45178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Вот с точки зрения химиков…</a:t>
            </a:r>
          </a:p>
          <a:p>
            <a:pPr algn="ctr"/>
            <a:r>
              <a:rPr lang="ru-RU" dirty="0"/>
              <a:t>Мыло – это смесь длинноцепочечных натриевых солей жирных кислот, которые относятся к анионным поверхностно-активным веществам. 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211153" y="2372032"/>
            <a:ext cx="5688632" cy="4096504"/>
          </a:xfrm>
          <a:prstGeom prst="wedgeRoundRectCallout">
            <a:avLst>
              <a:gd name="adj1" fmla="val -61019"/>
              <a:gd name="adj2" fmla="val -33854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Ж</a:t>
            </a:r>
            <a:r>
              <a:rPr lang="ru-RU" dirty="0" smtClean="0"/>
              <a:t>ирные кислоты-</a:t>
            </a:r>
            <a:r>
              <a:rPr lang="ru-RU" dirty="0"/>
              <a:t> </a:t>
            </a:r>
            <a:r>
              <a:rPr lang="ru-RU" dirty="0" smtClean="0"/>
              <a:t>Это </a:t>
            </a:r>
            <a:r>
              <a:rPr lang="ru-RU" dirty="0"/>
              <a:t>важнейшая составляющая растительных масел и животных жиров, которые, в основном, состоят из соединений жирных кислот и глицерина.</a:t>
            </a:r>
            <a:br>
              <a:rPr lang="ru-RU" dirty="0"/>
            </a:br>
            <a:r>
              <a:rPr lang="ru-RU" dirty="0"/>
              <a:t>В свою очередь, глицерин — это один из лучших увлажнителей и кондиционеров кожи. Химическая реакция между жиром и золой (или содой), которая была обнаружена в глубокой древности, и сегодня является основной для получения мыла. Этот процесс так и называется "реакция омыления". В результате образуются два ценных и дополняющих друг друга продукта —мыло и </a:t>
            </a:r>
            <a:r>
              <a:rPr lang="ru-RU" dirty="0" smtClean="0"/>
              <a:t>глицерин</a:t>
            </a:r>
            <a:endParaRPr lang="ru-RU" dirty="0"/>
          </a:p>
        </p:txBody>
      </p:sp>
      <p:pic>
        <p:nvPicPr>
          <p:cNvPr id="3" name="9d962696b7a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226208" y="0"/>
            <a:ext cx="609600" cy="609600"/>
          </a:xfrm>
          <a:prstGeom prst="rect">
            <a:avLst/>
          </a:prstGeom>
        </p:spPr>
      </p:pic>
      <p:pic>
        <p:nvPicPr>
          <p:cNvPr id="7" name="82d6f21bd3ec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-1226208" y="2014407"/>
            <a:ext cx="609600" cy="609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1585" y="2298818"/>
            <a:ext cx="5908200" cy="15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1153" y="4578211"/>
            <a:ext cx="5647844" cy="24931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965546624"/>
      </p:ext>
    </p:extLst>
  </p:cSld>
  <p:clrMapOvr>
    <a:masterClrMapping/>
  </p:clrMapOvr>
  <p:transition spd="slow" advTm="6955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4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3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86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6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  <p:extLst mod="1">
    <p:ext uri="{E180D4A7-C9FB-4DFB-919C-405C955672EB}">
      <p14:showEvtLst xmlns:p14="http://schemas.microsoft.com/office/powerpoint/2010/main" xmlns="">
        <p14:playEvt time="1500" objId="3"/>
        <p14:stopEvt time="32054" objId="3"/>
        <p14:playEvt time="32439" objId="7"/>
        <p14:stopEvt time="61207" objId="7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059832" y="116632"/>
            <a:ext cx="5904656" cy="6624736"/>
          </a:xfrm>
          <a:prstGeom prst="wedgeRoundRectCallout">
            <a:avLst>
              <a:gd name="adj1" fmla="val -53554"/>
              <a:gd name="adj2" fmla="val -20117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4" y="-41899"/>
            <a:ext cx="9252520" cy="6941797"/>
          </a:xfr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51520" y="99512"/>
            <a:ext cx="4320480" cy="720080"/>
          </a:xfrm>
          <a:prstGeom prst="wedgeRoundRectCallout">
            <a:avLst>
              <a:gd name="adj1" fmla="val -11109"/>
              <a:gd name="adj2" fmla="val 287798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Давай поговорим о свойствах мыл!?</a:t>
            </a:r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015208" y="620688"/>
            <a:ext cx="7128792" cy="2016224"/>
          </a:xfrm>
          <a:prstGeom prst="wedgeRoundRectCallout">
            <a:avLst>
              <a:gd name="adj1" fmla="val 5091"/>
              <a:gd name="adj2" fmla="val 60744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Мыла – соли высокомолекулярных жирных кислот. В технике мылами называют натриевые или калиевые соли высших жирных кислот, в молекулах которых содержится не менее 8 и не более 20 углеродных атомов, а также подобных им кислот нафтеновых и смоляных (канифоли); водные растворы таких солей обладают поверхностно-активными и моющими </a:t>
            </a:r>
            <a:r>
              <a:rPr lang="ru-RU" dirty="0" smtClean="0"/>
              <a:t>свойствами.</a:t>
            </a:r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11560" y="116632"/>
            <a:ext cx="6840760" cy="1815327"/>
          </a:xfrm>
          <a:prstGeom prst="wedgeRoundRectCallout">
            <a:avLst>
              <a:gd name="adj1" fmla="val -28595"/>
              <a:gd name="adj2" fmla="val 96622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В </a:t>
            </a:r>
            <a:r>
              <a:rPr lang="ru-RU" dirty="0"/>
              <a:t>безводном состоянии натриевые и калиевые соли жирных кислот представляют собой твёрдые кристаллические вещества с </a:t>
            </a:r>
            <a:r>
              <a:rPr lang="ru-RU" dirty="0" err="1"/>
              <a:t>t</a:t>
            </a:r>
            <a:r>
              <a:rPr lang="ru-RU" baseline="30000" dirty="0" err="1"/>
              <a:t>o</a:t>
            </a:r>
            <a:r>
              <a:rPr lang="ru-RU" dirty="0" err="1"/>
              <a:t>пл</a:t>
            </a:r>
            <a:r>
              <a:rPr lang="ru-RU" dirty="0"/>
              <a:t>. 220</a:t>
            </a:r>
            <a:r>
              <a:rPr lang="ru-RU" baseline="30000" dirty="0"/>
              <a:t>о</a:t>
            </a:r>
            <a:r>
              <a:rPr lang="ru-RU" dirty="0"/>
              <a:t>-270</a:t>
            </a:r>
            <a:r>
              <a:rPr lang="ru-RU" baseline="30000" dirty="0"/>
              <a:t>о</a:t>
            </a:r>
            <a:r>
              <a:rPr lang="ru-RU" dirty="0"/>
              <a:t>. Безводные мыла, особенно калиевые, гигроскопичны; причём соли жирных непредельных кислот в большей степени гигроскопичны, чем соли предельных.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763688" y="5013176"/>
            <a:ext cx="5459613" cy="1152128"/>
          </a:xfrm>
          <a:prstGeom prst="wedgeRoundRectCallout">
            <a:avLst>
              <a:gd name="adj1" fmla="val 36166"/>
              <a:gd name="adj2" fmla="val -88552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*Соли </a:t>
            </a:r>
            <a:r>
              <a:rPr lang="ru-RU" dirty="0"/>
              <a:t>щёлочноземельных и тяжёлых металлов условно называют металлическими мылами; большинство из них не растворимо в воде.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62506" y="5249270"/>
            <a:ext cx="8202414" cy="1393762"/>
          </a:xfrm>
          <a:prstGeom prst="wedgeRoundRectCallout">
            <a:avLst>
              <a:gd name="adj1" fmla="val 16079"/>
              <a:gd name="adj2" fmla="val -86708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Мыла, являясь солями щелочных металлов и слабых органических кислот, при растворении в воде подвергаются гидролизу с образованием свободной щёлочи и кислот, а также кислых солей, которые для большинства жирных кислот представляют труднорастворимые осадки, сообщающие растворам мутность</a:t>
            </a:r>
          </a:p>
        </p:txBody>
      </p:sp>
      <p:pic>
        <p:nvPicPr>
          <p:cNvPr id="3" name="6e9e8489c6e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0044608" y="1179984"/>
            <a:ext cx="609600" cy="609600"/>
          </a:xfrm>
          <a:prstGeom prst="rect">
            <a:avLst/>
          </a:prstGeom>
        </p:spPr>
      </p:pic>
      <p:pic>
        <p:nvPicPr>
          <p:cNvPr id="13" name="7a6756ad2703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1196736" y="1883296"/>
            <a:ext cx="609600" cy="609600"/>
          </a:xfrm>
          <a:prstGeom prst="rect">
            <a:avLst/>
          </a:prstGeom>
        </p:spPr>
      </p:pic>
      <p:pic>
        <p:nvPicPr>
          <p:cNvPr id="14" name="d8453ba9ae8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0044608" y="4425672"/>
            <a:ext cx="609600" cy="609600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14" cstate="print"/>
          <a:stretch>
            <a:fillRect/>
          </a:stretch>
        </p:blipFill>
        <p:spPr>
          <a:xfrm>
            <a:off x="9972600" y="3789040"/>
            <a:ext cx="304800" cy="304800"/>
          </a:xfrm>
          <a:prstGeom prst="rect">
            <a:avLst/>
          </a:prstGeom>
        </p:spPr>
      </p:pic>
      <p:pic>
        <p:nvPicPr>
          <p:cNvPr id="1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15" cstate="print"/>
          <a:stretch>
            <a:fillRect/>
          </a:stretch>
        </p:blipFill>
        <p:spPr>
          <a:xfrm>
            <a:off x="10548664" y="2708920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538120185"/>
      </p:ext>
    </p:extLst>
  </p:cSld>
  <p:clrMapOvr>
    <a:masterClrMapping/>
  </p:clrMapOvr>
  <p:transition spd="slow" advTm="7578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57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77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0023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0023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79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3901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2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5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2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123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7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123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7877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17877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66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  <p:extLst mod="1">
    <p:ext uri="{E180D4A7-C9FB-4DFB-919C-405C955672EB}">
      <p14:showEvtLst xmlns:p14="http://schemas.microsoft.com/office/powerpoint/2010/main" xmlns="">
        <p14:playEvt time="6616" objId="4"/>
        <p14:stopEvt time="27191" objId="4"/>
        <p14:playEvt time="28389" objId="13"/>
        <p14:stopEvt time="35665" objId="13"/>
        <p14:playEvt time="39125" objId="3"/>
        <p14:stopEvt time="57132" objId="3"/>
        <p14:playEvt time="58531" objId="14"/>
        <p14:stopEvt time="75261" objId="1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84584" y="-3886"/>
            <a:ext cx="10808944" cy="8109520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07504" y="206816"/>
            <a:ext cx="8568952" cy="756084"/>
          </a:xfrm>
          <a:prstGeom prst="wedgeRoundRectCallout">
            <a:avLst>
              <a:gd name="adj1" fmla="val -27537"/>
              <a:gd name="adj2" fmla="val 331687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твоему какое  мыло лучше жидкое или кусковое???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139952" y="1196752"/>
            <a:ext cx="4032448" cy="1152128"/>
          </a:xfrm>
          <a:prstGeom prst="wedgeRoundRectCallout">
            <a:avLst>
              <a:gd name="adj1" fmla="val 5866"/>
              <a:gd name="adj2" fmla="val 117544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Конечно же жидкое, может быть я и ошибаюсь</a:t>
            </a:r>
          </a:p>
          <a:p>
            <a:pPr algn="ctr"/>
            <a:r>
              <a:rPr lang="ru-RU" dirty="0" smtClean="0"/>
              <a:t>Давай их сравним</a:t>
            </a:r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635896" y="2636912"/>
            <a:ext cx="1584176" cy="864096"/>
          </a:xfrm>
          <a:prstGeom prst="wedgeRoundRectCallout">
            <a:avLst>
              <a:gd name="adj1" fmla="val -67382"/>
              <a:gd name="adj2" fmla="val 100050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давай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0194797"/>
      </p:ext>
    </p:extLst>
  </p:cSld>
  <p:clrMapOvr>
    <a:masterClrMapping/>
  </p:clrMapOvr>
  <p:transition spd="slow" advTm="641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68760" y="-26680"/>
            <a:ext cx="12261035" cy="9198966"/>
          </a:xfr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64056" y="170776"/>
            <a:ext cx="8772440" cy="1872208"/>
          </a:xfrm>
          <a:prstGeom prst="wedgeRoundRectCallout">
            <a:avLst>
              <a:gd name="adj1" fmla="val -38262"/>
              <a:gd name="adj2" fmla="val 147772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Твёрдое мыло</a:t>
            </a:r>
            <a:r>
              <a:rPr lang="ru-RU" dirty="0"/>
              <a:t> обладает следующими преимуществами: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оно очень востребовано за счет своей низкой цены и небольших размеров;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быстро смывается водой, причем как холодной, так и горячей, что позволяет использовать его в практически любых условиях;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удобство – может не содержать запаха, намыливается необходимым количеством.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267744" y="1700808"/>
            <a:ext cx="6624736" cy="1800200"/>
          </a:xfrm>
          <a:prstGeom prst="wedgeRoundRectCallout">
            <a:avLst>
              <a:gd name="adj1" fmla="val -10946"/>
              <a:gd name="adj2" fmla="val 100754"/>
              <a:gd name="adj3" fmla="val 16667"/>
            </a:avLst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Существуют у твёрдого куска и свои недостатки: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быстро сохнет, быстро раскисает;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высокая щелочная среда;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сушит кожу;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оставляет после себя налёт.</a:t>
            </a:r>
          </a:p>
        </p:txBody>
      </p:sp>
      <p:pic>
        <p:nvPicPr>
          <p:cNvPr id="3" name="fe40f709bfac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692680" y="1381984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2600908"/>
            <a:ext cx="4640141" cy="4572508"/>
          </a:xfrm>
          <a:prstGeom prst="rect">
            <a:avLst/>
          </a:prstGeom>
        </p:spPr>
      </p:pic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6639564"/>
      </p:ext>
    </p:extLst>
  </p:cSld>
  <p:clrMapOvr>
    <a:masterClrMapping/>
  </p:clrMapOvr>
  <p:transition spd="slow" advTm="297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9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925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  <p:extLst>
    <p:ext uri="{E180D4A7-C9FB-4DFB-919C-405C955672EB}">
      <p14:showEvtLst xmlns:p14="http://schemas.microsoft.com/office/powerpoint/2010/main" xmlns="">
        <p14:playEvt time="0" objId="3"/>
        <p14:stopEvt time="19050" objId="3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3023" y="0"/>
            <a:ext cx="9217023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07504" y="973334"/>
            <a:ext cx="2376264" cy="1368152"/>
          </a:xfrm>
          <a:prstGeom prst="wedgeRoundRectCallout">
            <a:avLst>
              <a:gd name="adj1" fmla="val 31910"/>
              <a:gd name="adj2" fmla="val 96183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Единственный недостаток такого мыла, это его высокая цена…</a:t>
            </a:r>
            <a:endParaRPr lang="ru-RU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627784" y="116632"/>
            <a:ext cx="6336704" cy="2520280"/>
          </a:xfrm>
          <a:prstGeom prst="wedgeRoundRectCallout">
            <a:avLst>
              <a:gd name="adj1" fmla="val 6103"/>
              <a:gd name="adj2" fmla="val 66733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Жидкое мыло </a:t>
            </a:r>
            <a:r>
              <a:rPr lang="ru-RU" dirty="0"/>
              <a:t> имеет следующие преимущества: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не сушит кожу;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есть дозатор;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более гигиенично, нет прямого контакта с руками;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не выскальзывает из рук;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быстро пенится;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имеет стойкий аромат.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900608" y="2221878"/>
            <a:ext cx="3219902" cy="317297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9756576" y="501317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0879811"/>
      </p:ext>
    </p:extLst>
  </p:cSld>
  <p:clrMapOvr>
    <a:masterClrMapping/>
  </p:clrMapOvr>
  <p:transition spd="slow" advTm="1819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36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4" grpId="0" animBg="1"/>
    </p:bldLst>
  </p:timing>
  <p:extLst mod="1">
    <p:ext uri="{E180D4A7-C9FB-4DFB-919C-405C955672EB}">
      <p14:showEvtLst xmlns:p14="http://schemas.microsoft.com/office/powerpoint/2010/main" xmlns="">
        <p14:playEvt time="0" objId="6"/>
        <p14:stopEvt time="13698" objId="6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1|23.2|8.1|1.5|19.9"/>
</p:tagLst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787</TotalTime>
  <Words>449</Words>
  <Application>Microsoft Office PowerPoint</Application>
  <PresentationFormat>Экран (4:3)</PresentationFormat>
  <Paragraphs>61</Paragraphs>
  <Slides>13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2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Махначева</cp:lastModifiedBy>
  <cp:revision>84</cp:revision>
  <dcterms:created xsi:type="dcterms:W3CDTF">2017-02-14T12:54:42Z</dcterms:created>
  <dcterms:modified xsi:type="dcterms:W3CDTF">2018-10-09T10:58:40Z</dcterms:modified>
</cp:coreProperties>
</file>