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6" r:id="rId2"/>
    <p:sldId id="267" r:id="rId3"/>
    <p:sldId id="268" r:id="rId4"/>
    <p:sldId id="269" r:id="rId5"/>
    <p:sldId id="257" r:id="rId6"/>
    <p:sldId id="258" r:id="rId7"/>
    <p:sldId id="259" r:id="rId8"/>
    <p:sldId id="263" r:id="rId9"/>
    <p:sldId id="260" r:id="rId10"/>
    <p:sldId id="264" r:id="rId11"/>
    <p:sldId id="262" r:id="rId12"/>
    <p:sldId id="265" r:id="rId13"/>
    <p:sldId id="26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К" initials="П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CC857F-3041-48C8-9040-402ECE1B86EE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B90B2-59BD-4AEF-9D45-132AD20BAC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325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B90B2-59BD-4AEF-9D45-132AD20BAC2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9641F-8EDF-4BC2-A3D1-6C886D3E639C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9D5F-AC06-4650-88B0-965862D238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309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9641F-8EDF-4BC2-A3D1-6C886D3E639C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9D5F-AC06-4650-88B0-965862D238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35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9641F-8EDF-4BC2-A3D1-6C886D3E639C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9D5F-AC06-4650-88B0-965862D238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25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9641F-8EDF-4BC2-A3D1-6C886D3E639C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9D5F-AC06-4650-88B0-965862D238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583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9641F-8EDF-4BC2-A3D1-6C886D3E639C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9D5F-AC06-4650-88B0-965862D238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46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9641F-8EDF-4BC2-A3D1-6C886D3E639C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9D5F-AC06-4650-88B0-965862D238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946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9641F-8EDF-4BC2-A3D1-6C886D3E639C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9D5F-AC06-4650-88B0-965862D238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133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9641F-8EDF-4BC2-A3D1-6C886D3E639C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9D5F-AC06-4650-88B0-965862D238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393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9641F-8EDF-4BC2-A3D1-6C886D3E639C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9D5F-AC06-4650-88B0-965862D238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059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9641F-8EDF-4BC2-A3D1-6C886D3E639C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9D5F-AC06-4650-88B0-965862D238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7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9641F-8EDF-4BC2-A3D1-6C886D3E639C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9D5F-AC06-4650-88B0-965862D238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25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9641F-8EDF-4BC2-A3D1-6C886D3E639C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C9D5F-AC06-4650-88B0-965862D238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583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23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0.png"/><Relationship Id="rId11" Type="http://schemas.openxmlformats.org/officeDocument/2006/relationships/image" Target="../media/image46.png"/><Relationship Id="rId5" Type="http://schemas.openxmlformats.org/officeDocument/2006/relationships/image" Target="../media/image43.png"/><Relationship Id="rId10" Type="http://schemas.openxmlformats.org/officeDocument/2006/relationships/image" Target="../media/image49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png"/><Relationship Id="rId7" Type="http://schemas.openxmlformats.org/officeDocument/2006/relationships/image" Target="../media/image8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11" Type="http://schemas.openxmlformats.org/officeDocument/2006/relationships/image" Target="../media/image14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865648"/>
            <a:ext cx="696895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Количество теплоты.</a:t>
            </a:r>
          </a:p>
          <a:p>
            <a:r>
              <a:rPr lang="ru-RU" sz="5400" dirty="0" smtClean="0"/>
              <a:t>Уравнение теплового баланса.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48013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0648"/>
            <a:ext cx="7776864" cy="55092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/>
              <a:t>3</a:t>
            </a:r>
            <a:r>
              <a:rPr lang="en-US" sz="3200" i="1" dirty="0" smtClean="0"/>
              <a:t>. </a:t>
            </a:r>
            <a:r>
              <a:rPr lang="ru-RU" sz="3200" dirty="0" smtClean="0"/>
              <a:t>Смесь </a:t>
            </a:r>
            <a:r>
              <a:rPr lang="ru-RU" sz="3200" dirty="0"/>
              <a:t>из свинцовых и алюминиевых опилок с общей массой </a:t>
            </a:r>
            <a:r>
              <a:rPr lang="en-US" sz="3200" dirty="0"/>
              <a:t>m = 150 </a:t>
            </a:r>
            <a:r>
              <a:rPr lang="ru-RU" sz="3200" dirty="0"/>
              <a:t>г и температурой </a:t>
            </a:r>
            <a:r>
              <a:rPr lang="en-US" sz="3200" dirty="0"/>
              <a:t>t</a:t>
            </a:r>
            <a:r>
              <a:rPr lang="en-US" sz="3200" baseline="30000" dirty="0"/>
              <a:t>o</a:t>
            </a:r>
            <a:r>
              <a:rPr lang="en-US" sz="3200" baseline="-25000" dirty="0"/>
              <a:t>1</a:t>
            </a:r>
            <a:r>
              <a:rPr lang="ru-RU" sz="3200" dirty="0"/>
              <a:t> = 100</a:t>
            </a:r>
            <a:r>
              <a:rPr lang="ru-RU" sz="3200" baseline="30000" dirty="0"/>
              <a:t>о</a:t>
            </a:r>
            <a:r>
              <a:rPr lang="ru-RU" sz="3200" dirty="0"/>
              <a:t>С погружена в калориметр с водой, температура которой </a:t>
            </a:r>
            <a:r>
              <a:rPr lang="en-US" sz="3200" dirty="0"/>
              <a:t>t</a:t>
            </a:r>
            <a:r>
              <a:rPr lang="en-US" sz="3200" baseline="30000" dirty="0"/>
              <a:t>o</a:t>
            </a:r>
            <a:r>
              <a:rPr lang="ru-RU" sz="3200" baseline="-25000" dirty="0"/>
              <a:t>2</a:t>
            </a:r>
            <a:r>
              <a:rPr lang="en-US" sz="3200" dirty="0"/>
              <a:t> = </a:t>
            </a:r>
            <a:r>
              <a:rPr lang="ru-RU" sz="3200" dirty="0"/>
              <a:t>15</a:t>
            </a:r>
            <a:r>
              <a:rPr lang="en-US" sz="3200" baseline="30000" dirty="0" err="1"/>
              <a:t>o</a:t>
            </a:r>
            <a:r>
              <a:rPr lang="en-US" sz="3200" dirty="0" err="1"/>
              <a:t>C</a:t>
            </a:r>
            <a:r>
              <a:rPr lang="ru-RU" sz="3200" dirty="0"/>
              <a:t>, а масса </a:t>
            </a:r>
            <a:r>
              <a:rPr lang="en-US" sz="3200" dirty="0"/>
              <a:t>m</a:t>
            </a:r>
            <a:r>
              <a:rPr lang="en-US" sz="3200" baseline="-25000" dirty="0"/>
              <a:t>3</a:t>
            </a:r>
            <a:r>
              <a:rPr lang="en-US" sz="3200" dirty="0"/>
              <a:t> = 230 </a:t>
            </a:r>
            <a:r>
              <a:rPr lang="ru-RU" sz="3200" dirty="0"/>
              <a:t>г. Окончательная температура установилась </a:t>
            </a:r>
            <a:r>
              <a:rPr lang="en-US" sz="3200" dirty="0" err="1" smtClean="0">
                <a:cs typeface="Arial" charset="0"/>
              </a:rPr>
              <a:t>t</a:t>
            </a:r>
            <a:r>
              <a:rPr lang="ru-RU" sz="3200" baseline="30000" dirty="0" smtClean="0">
                <a:cs typeface="Arial" charset="0"/>
              </a:rPr>
              <a:t>о</a:t>
            </a:r>
            <a:r>
              <a:rPr lang="ru-RU" sz="3200" dirty="0" smtClean="0">
                <a:cs typeface="Arial" charset="0"/>
              </a:rPr>
              <a:t> </a:t>
            </a:r>
            <a:r>
              <a:rPr lang="ru-RU" sz="3200" dirty="0">
                <a:cs typeface="Arial" charset="0"/>
              </a:rPr>
              <a:t>= 20</a:t>
            </a:r>
            <a:r>
              <a:rPr lang="ru-RU" sz="3200" baseline="30000" dirty="0">
                <a:cs typeface="Arial" charset="0"/>
              </a:rPr>
              <a:t>о</a:t>
            </a:r>
            <a:r>
              <a:rPr lang="ru-RU" sz="3200" dirty="0">
                <a:cs typeface="Arial" charset="0"/>
              </a:rPr>
              <a:t>С. </a:t>
            </a:r>
            <a:r>
              <a:rPr lang="ru-RU" sz="3200" dirty="0" smtClean="0">
                <a:cs typeface="Arial" charset="0"/>
              </a:rPr>
              <a:t>Теплоём</a:t>
            </a:r>
            <a:r>
              <a:rPr lang="ru-RU" sz="3200" dirty="0" smtClean="0"/>
              <a:t>кость </a:t>
            </a:r>
            <a:r>
              <a:rPr lang="ru-RU" sz="3200" dirty="0"/>
              <a:t>калориметра С = 42 </a:t>
            </a:r>
            <a:r>
              <a:rPr lang="ru-RU" sz="3200" dirty="0" smtClean="0"/>
              <a:t>Дж/</a:t>
            </a:r>
            <a:r>
              <a:rPr lang="en-US" sz="3200" dirty="0" smtClean="0"/>
              <a:t>ᵒC, </a:t>
            </a:r>
            <a:r>
              <a:rPr lang="ru-RU" sz="3200" dirty="0"/>
              <a:t>удельная теплоёмкость свинца с</a:t>
            </a:r>
            <a:r>
              <a:rPr lang="ru-RU" sz="3200" baseline="-25000" dirty="0"/>
              <a:t>1</a:t>
            </a:r>
            <a:r>
              <a:rPr lang="ru-RU" sz="3200" dirty="0"/>
              <a:t> = 130 Дж/(кг</a:t>
            </a:r>
            <a:r>
              <a:rPr lang="en-US" sz="3200" dirty="0" smtClean="0">
                <a:cs typeface="Arial" charset="0"/>
              </a:rPr>
              <a:t>·</a:t>
            </a:r>
            <a:r>
              <a:rPr lang="ru-RU" sz="3200" dirty="0" smtClean="0">
                <a:cs typeface="Arial" charset="0"/>
              </a:rPr>
              <a:t>ᵒ</a:t>
            </a:r>
            <a:r>
              <a:rPr lang="en-US" sz="3200" dirty="0" smtClean="0">
                <a:cs typeface="Arial" charset="0"/>
              </a:rPr>
              <a:t>C</a:t>
            </a:r>
            <a:r>
              <a:rPr lang="ru-RU" sz="3200" dirty="0" smtClean="0">
                <a:cs typeface="Arial" charset="0"/>
              </a:rPr>
              <a:t>), </a:t>
            </a:r>
            <a:r>
              <a:rPr lang="ru-RU" sz="3200" dirty="0"/>
              <a:t>алюминия с</a:t>
            </a:r>
            <a:r>
              <a:rPr lang="ru-RU" sz="3200" baseline="-25000" dirty="0"/>
              <a:t>2</a:t>
            </a:r>
            <a:r>
              <a:rPr lang="ru-RU" sz="3200" dirty="0"/>
              <a:t> = 880 Дж/(кг</a:t>
            </a:r>
            <a:r>
              <a:rPr lang="en-US" sz="3200" dirty="0" smtClean="0"/>
              <a:t>·</a:t>
            </a:r>
            <a:r>
              <a:rPr lang="ru-RU" sz="3200" dirty="0" smtClean="0"/>
              <a:t>ᵒ</a:t>
            </a:r>
            <a:r>
              <a:rPr lang="en-US" sz="3200" dirty="0" smtClean="0"/>
              <a:t>C</a:t>
            </a:r>
            <a:r>
              <a:rPr lang="ru-RU" sz="3200" dirty="0" smtClean="0"/>
              <a:t>). </a:t>
            </a:r>
            <a:r>
              <a:rPr lang="ru-RU" sz="3200" dirty="0"/>
              <a:t>Сколько свинца и алюминия было в смеси?</a:t>
            </a:r>
          </a:p>
        </p:txBody>
      </p:sp>
    </p:spTree>
    <p:extLst>
      <p:ext uri="{BB962C8B-B14F-4D97-AF65-F5344CB8AC3E}">
        <p14:creationId xmlns:p14="http://schemas.microsoft.com/office/powerpoint/2010/main" val="24373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1924" y="200494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Дано: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8544" y="686425"/>
            <a:ext cx="1944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 = 150 </a:t>
            </a:r>
            <a:r>
              <a:rPr lang="ru-RU" dirty="0"/>
              <a:t>г </a:t>
            </a:r>
            <a:r>
              <a:rPr lang="ru-RU" dirty="0" smtClean="0"/>
              <a:t>= 0,15 кг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8913" y="1083324"/>
            <a:ext cx="1149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t₁ </a:t>
            </a:r>
            <a:r>
              <a:rPr lang="en-US" dirty="0"/>
              <a:t>= </a:t>
            </a:r>
            <a:r>
              <a:rPr lang="en-US" dirty="0" smtClean="0"/>
              <a:t>100ᵒ</a:t>
            </a:r>
            <a:r>
              <a:rPr lang="ru-RU" dirty="0" smtClean="0"/>
              <a:t>С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9047" y="1506403"/>
            <a:ext cx="1000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t₂ </a:t>
            </a:r>
            <a:r>
              <a:rPr lang="en-US" dirty="0"/>
              <a:t>= </a:t>
            </a:r>
            <a:r>
              <a:rPr lang="en-US" dirty="0" smtClean="0"/>
              <a:t>15ᵒC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7371" y="1919719"/>
            <a:ext cx="20217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m₃ </a:t>
            </a:r>
            <a:r>
              <a:rPr lang="en-US" dirty="0"/>
              <a:t>= 230 </a:t>
            </a:r>
            <a:r>
              <a:rPr lang="ru-RU" dirty="0" smtClean="0"/>
              <a:t>г = 0,23 кг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6915" y="2275631"/>
            <a:ext cx="923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</a:t>
            </a:r>
            <a:r>
              <a:rPr lang="ru-RU" dirty="0" smtClean="0"/>
              <a:t> </a:t>
            </a:r>
            <a:r>
              <a:rPr lang="ru-RU" dirty="0"/>
              <a:t>= </a:t>
            </a:r>
            <a:r>
              <a:rPr lang="ru-RU" dirty="0" smtClean="0"/>
              <a:t>20</a:t>
            </a:r>
            <a:r>
              <a:rPr lang="en-US" dirty="0" smtClean="0"/>
              <a:t>ᵒ</a:t>
            </a:r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9047" y="2644963"/>
            <a:ext cx="1420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 = 42 </a:t>
            </a:r>
            <a:r>
              <a:rPr lang="ru-RU" dirty="0" smtClean="0"/>
              <a:t>Дж/</a:t>
            </a:r>
            <a:r>
              <a:rPr lang="en-US" dirty="0" smtClean="0"/>
              <a:t>ᵒC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6761" y="3014295"/>
            <a:ext cx="1954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с₁ </a:t>
            </a:r>
            <a:r>
              <a:rPr lang="ru-RU" dirty="0"/>
              <a:t>= 130 Дж/(</a:t>
            </a:r>
            <a:r>
              <a:rPr lang="ru-RU" dirty="0" smtClean="0"/>
              <a:t>кг·</a:t>
            </a:r>
            <a:r>
              <a:rPr lang="en-US" dirty="0" smtClean="0"/>
              <a:t>ᵒC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7129" y="3383627"/>
            <a:ext cx="19046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с₂ </a:t>
            </a:r>
            <a:r>
              <a:rPr lang="ru-RU" dirty="0"/>
              <a:t>= 880 Дж/(</a:t>
            </a:r>
            <a:r>
              <a:rPr lang="ru-RU" dirty="0" smtClean="0"/>
              <a:t>кг·</a:t>
            </a:r>
            <a:r>
              <a:rPr lang="en-US" dirty="0" smtClean="0"/>
              <a:t>ᵒC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9094" y="4060763"/>
            <a:ext cx="708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m₁ - 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3360" y="4430095"/>
            <a:ext cx="729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m₂ - 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727634" y="61995"/>
            <a:ext cx="1125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Решение: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307270" y="6199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Количество</a:t>
            </a:r>
            <a:r>
              <a:rPr lang="en-US" dirty="0" smtClean="0"/>
              <a:t> </a:t>
            </a:r>
            <a:r>
              <a:rPr lang="ru-RU" dirty="0" smtClean="0"/>
              <a:t>теплоты</a:t>
            </a:r>
            <a:r>
              <a:rPr lang="ru-RU" dirty="0"/>
              <a:t>, отданное свинцовыми опилками 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333959" y="329382"/>
            <a:ext cx="40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Q₁</a:t>
            </a:r>
            <a:r>
              <a:rPr lang="ru-RU" dirty="0" smtClean="0"/>
              <a:t> 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  <a:r>
              <a:rPr lang="en-US" dirty="0" err="1" smtClean="0"/>
              <a:t>m₁c</a:t>
            </a:r>
            <a:r>
              <a:rPr lang="en-US" dirty="0" smtClean="0"/>
              <a:t>₁ (t₁</a:t>
            </a:r>
            <a:r>
              <a:rPr lang="ru-RU" dirty="0" smtClean="0"/>
              <a:t> </a:t>
            </a:r>
            <a:r>
              <a:rPr lang="en-US" dirty="0" smtClean="0"/>
              <a:t>-</a:t>
            </a:r>
            <a:r>
              <a:rPr lang="ru-RU" dirty="0" smtClean="0"/>
              <a:t> </a:t>
            </a:r>
            <a:r>
              <a:rPr lang="en-US" dirty="0" smtClean="0"/>
              <a:t>t)  </a:t>
            </a:r>
            <a:r>
              <a:rPr lang="ru-RU" dirty="0" smtClean="0"/>
              <a:t>    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294309" y="708326"/>
                <a:ext cx="28493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Q₂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= </m:t>
                    </m:r>
                  </m:oMath>
                </a14:m>
                <a:r>
                  <a:rPr lang="en-US" dirty="0" err="1" smtClean="0"/>
                  <a:t>m₂c</a:t>
                </a:r>
                <a:r>
                  <a:rPr lang="en-US" dirty="0" smtClean="0"/>
                  <a:t>₂ (t₁-t)</a:t>
                </a:r>
                <a:endParaRPr lang="ru-RU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4309" y="708326"/>
                <a:ext cx="2849353" cy="369332"/>
              </a:xfrm>
              <a:prstGeom prst="rect">
                <a:avLst/>
              </a:prstGeom>
              <a:blipFill rotWithShape="1">
                <a:blip r:embed="rId2"/>
                <a:stretch>
                  <a:fillRect l="-1709"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4425669" y="1606734"/>
            <a:ext cx="276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968965" y="67540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количество  теплоты, отданное свинцовыми опилками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2294309" y="1220878"/>
                <a:ext cx="194559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Q₃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𝑚</m:t>
                    </m:r>
                    <m:r>
                      <a:rPr lang="en-US" b="0" i="1" smtClean="0">
                        <a:latin typeface="Cambria Math"/>
                      </a:rPr>
                      <m:t>₃</m:t>
                    </m:r>
                    <m:r>
                      <a:rPr lang="en-US" b="0" i="1" smtClean="0">
                        <a:latin typeface="Cambria Math"/>
                      </a:rPr>
                      <m:t>𝑐</m:t>
                    </m:r>
                    <m:r>
                      <a:rPr lang="en-US" b="0" i="1" smtClean="0">
                        <a:latin typeface="Cambria Math"/>
                      </a:rPr>
                      <m:t>₃ (</m:t>
                    </m:r>
                    <m:r>
                      <a:rPr lang="en-US" b="0" i="1" smtClean="0">
                        <a:latin typeface="Cambria Math"/>
                      </a:rPr>
                      <m:t>𝑡</m:t>
                    </m:r>
                    <m:r>
                      <a:rPr lang="en-US" b="0" i="1" smtClean="0">
                        <a:latin typeface="Cambria Math"/>
                      </a:rPr>
                      <m:t>−</m:t>
                    </m:r>
                    <m:r>
                      <a:rPr lang="en-US" b="0" i="1" smtClean="0">
                        <a:latin typeface="Cambria Math"/>
                      </a:rPr>
                      <m:t>𝑡</m:t>
                    </m:r>
                    <m:r>
                      <a:rPr lang="en-US" b="0" i="1" smtClean="0">
                        <a:latin typeface="Cambria Math"/>
                      </a:rPr>
                      <m:t>₂)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4309" y="1220878"/>
                <a:ext cx="1945597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2500" t="-8197" r="-312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Прямоугольник 24"/>
          <p:cNvSpPr/>
          <p:nvPr/>
        </p:nvSpPr>
        <p:spPr>
          <a:xfrm>
            <a:off x="4241941" y="123740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количество  </a:t>
            </a:r>
            <a:r>
              <a:rPr lang="ru-RU" dirty="0" smtClean="0"/>
              <a:t>теплоты полученное водой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294309" y="1758690"/>
                <a:ext cx="16531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𝑄</m:t>
                      </m:r>
                      <m:r>
                        <a:rPr lang="en-US" b="0" i="1" smtClean="0">
                          <a:latin typeface="Cambria Math"/>
                        </a:rPr>
                        <m:t>₄=</m:t>
                      </m:r>
                      <m:r>
                        <a:rPr lang="en-US" b="0" i="1" smtClean="0">
                          <a:latin typeface="Cambria Math"/>
                        </a:rPr>
                        <m:t>𝑐</m:t>
                      </m:r>
                      <m:r>
                        <a:rPr lang="en-US" b="0" i="1" smtClean="0">
                          <a:latin typeface="Cambria Math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</a:rPr>
                        <m:t>−</m:t>
                      </m:r>
                      <m:r>
                        <a:rPr lang="en-US" b="0" i="1" smtClean="0">
                          <a:latin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</a:rPr>
                        <m:t>₂)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4309" y="1758690"/>
                <a:ext cx="1653145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Прямоугольник 26"/>
          <p:cNvSpPr/>
          <p:nvPr/>
        </p:nvSpPr>
        <p:spPr>
          <a:xfrm>
            <a:off x="4047660" y="161170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количество  </a:t>
            </a:r>
            <a:r>
              <a:rPr lang="ru-RU" dirty="0" smtClean="0"/>
              <a:t>теплоты</a:t>
            </a:r>
            <a:r>
              <a:rPr lang="en-US" dirty="0"/>
              <a:t> </a:t>
            </a:r>
            <a:r>
              <a:rPr lang="ru-RU" dirty="0" smtClean="0"/>
              <a:t>полученное калориметром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2220667" y="2246757"/>
                <a:ext cx="18966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Q₁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+</m:t>
                    </m:r>
                    <m:r>
                      <a:rPr lang="en-US" b="0" i="1" smtClean="0">
                        <a:latin typeface="Cambria Math"/>
                      </a:rPr>
                      <m:t>𝑄</m:t>
                    </m:r>
                    <m:r>
                      <a:rPr lang="en-US" b="0" i="1" smtClean="0">
                        <a:latin typeface="Cambria Math"/>
                      </a:rPr>
                      <m:t>₂=</m:t>
                    </m:r>
                    <m:r>
                      <a:rPr lang="en-US" b="0" i="1" smtClean="0">
                        <a:latin typeface="Cambria Math"/>
                      </a:rPr>
                      <m:t>𝑄</m:t>
                    </m:r>
                    <m:r>
                      <a:rPr lang="en-US" b="0" i="1" smtClean="0">
                        <a:latin typeface="Cambria Math"/>
                      </a:rPr>
                      <m:t>₃+</m:t>
                    </m:r>
                    <m:r>
                      <a:rPr lang="en-US" b="0" i="1" smtClean="0">
                        <a:latin typeface="Cambria Math"/>
                      </a:rPr>
                      <m:t>𝑄</m:t>
                    </m:r>
                    <m:r>
                      <a:rPr lang="en-US" b="0" i="1" smtClean="0">
                        <a:latin typeface="Cambria Math"/>
                      </a:rPr>
                      <m:t>₄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0667" y="2246757"/>
                <a:ext cx="1896673" cy="369332"/>
              </a:xfrm>
              <a:prstGeom prst="rect">
                <a:avLst/>
              </a:prstGeom>
              <a:blipFill rotWithShape="1">
                <a:blip r:embed="rId5"/>
                <a:stretch>
                  <a:fillRect l="-2572" t="-8333" r="-643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Прямоугольник 28"/>
          <p:cNvSpPr/>
          <p:nvPr/>
        </p:nvSpPr>
        <p:spPr>
          <a:xfrm>
            <a:off x="4383622" y="2258034"/>
            <a:ext cx="3180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уравнение </a:t>
            </a:r>
            <a:r>
              <a:rPr lang="ru-RU" dirty="0"/>
              <a:t>теплового баланса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2294309" y="2589286"/>
                <a:ext cx="503759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m</m:t>
                    </m:r>
                    <m: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₁</m:t>
                    </m:r>
                    <m:r>
                      <a:rPr lang="en-US" b="0" i="1" smtClean="0">
                        <a:solidFill>
                          <a:prstClr val="black"/>
                        </a:solidFill>
                        <a:latin typeface="Cambria Math"/>
                      </a:rPr>
                      <m:t>𝑐</m:t>
                    </m:r>
                    <m:r>
                      <a:rPr lang="en-US" b="0" i="1" smtClean="0">
                        <a:solidFill>
                          <a:prstClr val="black"/>
                        </a:solidFill>
                        <a:latin typeface="Cambria Math"/>
                      </a:rPr>
                      <m:t>₁(</m:t>
                    </m:r>
                    <m:r>
                      <a:rPr lang="en-US" b="0" i="1" smtClean="0">
                        <a:solidFill>
                          <a:prstClr val="black"/>
                        </a:solidFill>
                        <a:latin typeface="Cambria Math"/>
                      </a:rPr>
                      <m:t>𝑡</m:t>
                    </m:r>
                    <m:r>
                      <a:rPr lang="en-US" b="0" i="1" smtClean="0">
                        <a:solidFill>
                          <a:prstClr val="black"/>
                        </a:solidFill>
                        <a:latin typeface="Cambria Math"/>
                      </a:rPr>
                      <m:t>₁</m:t>
                    </m:r>
                  </m:oMath>
                </a14:m>
                <a:r>
                  <a:rPr lang="en-US" dirty="0" smtClean="0"/>
                  <a:t>-</a:t>
                </a:r>
                <a:r>
                  <a:rPr lang="en-US" dirty="0"/>
                  <a:t>t</a:t>
                </a:r>
                <a:r>
                  <a:rPr lang="en-US" dirty="0" smtClean="0"/>
                  <a:t>) + </a:t>
                </a:r>
                <a:r>
                  <a:rPr lang="en-US" dirty="0" err="1" smtClean="0"/>
                  <a:t>m₂c</a:t>
                </a:r>
                <a:r>
                  <a:rPr lang="en-US" dirty="0" smtClean="0"/>
                  <a:t>₂ (t₁ - </a:t>
                </a:r>
                <a:r>
                  <a:rPr lang="en-US" dirty="0"/>
                  <a:t>t</a:t>
                </a:r>
                <a:r>
                  <a:rPr lang="en-US" dirty="0" smtClean="0"/>
                  <a:t>) = </a:t>
                </a:r>
                <a:r>
                  <a:rPr lang="en-US" dirty="0" err="1" smtClean="0"/>
                  <a:t>m₃c</a:t>
                </a:r>
                <a:r>
                  <a:rPr lang="en-US" dirty="0" smtClean="0"/>
                  <a:t>₃ (</a:t>
                </a:r>
                <a:r>
                  <a:rPr lang="en-US" dirty="0"/>
                  <a:t>t</a:t>
                </a:r>
                <a:r>
                  <a:rPr lang="en-US" dirty="0" smtClean="0"/>
                  <a:t>- t₂) + c (</a:t>
                </a:r>
                <a:r>
                  <a:rPr lang="en-US" dirty="0"/>
                  <a:t>t</a:t>
                </a:r>
                <a:r>
                  <a:rPr lang="en-US" dirty="0" smtClean="0"/>
                  <a:t>- t₂)</a:t>
                </a:r>
                <a:endParaRPr lang="ru-RU" dirty="0"/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4309" y="2589286"/>
                <a:ext cx="5037596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333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2322460" y="2921169"/>
                <a:ext cx="55416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0" dirty="0" smtClean="0"/>
                  <a:t>(m₁c₁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+ </m:t>
                    </m:r>
                    <m:r>
                      <a:rPr lang="en-US" b="0" i="1" smtClean="0">
                        <a:latin typeface="Cambria Math"/>
                      </a:rPr>
                      <m:t>𝑚</m:t>
                    </m:r>
                    <m:r>
                      <a:rPr lang="en-US" b="0" i="1" smtClean="0">
                        <a:latin typeface="Cambria Math"/>
                      </a:rPr>
                      <m:t>₂</m:t>
                    </m:r>
                    <m:r>
                      <a:rPr lang="en-US" b="0" i="1" smtClean="0">
                        <a:latin typeface="Cambria Math"/>
                      </a:rPr>
                      <m:t>𝑐</m:t>
                    </m:r>
                    <m:r>
                      <a:rPr lang="en-US" b="0" i="1" smtClean="0">
                        <a:latin typeface="Cambria Math"/>
                      </a:rPr>
                      <m:t>₂) </m:t>
                    </m:r>
                  </m:oMath>
                </a14:m>
                <a:r>
                  <a:rPr lang="en-US" dirty="0" smtClean="0"/>
                  <a:t>(t₁ - </a:t>
                </a:r>
                <a:r>
                  <a:rPr lang="en-US" dirty="0"/>
                  <a:t>t</a:t>
                </a:r>
                <a:r>
                  <a:rPr lang="en-US" dirty="0" smtClean="0"/>
                  <a:t>) = (m₃ c₃ + c) (</a:t>
                </a:r>
                <a:r>
                  <a:rPr lang="en-US" dirty="0"/>
                  <a:t>t</a:t>
                </a:r>
                <a:r>
                  <a:rPr lang="en-US" dirty="0" smtClean="0"/>
                  <a:t>- t₂)</a:t>
                </a:r>
                <a:endParaRPr lang="ru-RU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2460" y="2921169"/>
                <a:ext cx="5541652" cy="369332"/>
              </a:xfrm>
              <a:prstGeom prst="rect">
                <a:avLst/>
              </a:prstGeom>
              <a:blipFill rotWithShape="1">
                <a:blip r:embed="rId7"/>
                <a:stretch>
                  <a:fillRect l="-990"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2354790" y="3291673"/>
                <a:ext cx="5543845" cy="515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0" dirty="0" smtClean="0"/>
                  <a:t>m₁c₁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+</m:t>
                    </m:r>
                    <m:r>
                      <a:rPr lang="en-US" b="0" i="1" smtClean="0">
                        <a:latin typeface="Cambria Math"/>
                      </a:rPr>
                      <m:t>𝑚</m:t>
                    </m:r>
                    <m:r>
                      <a:rPr lang="en-US" b="0" i="1" smtClean="0">
                        <a:latin typeface="Cambria Math"/>
                      </a:rPr>
                      <m:t>₂</m:t>
                    </m:r>
                    <m:r>
                      <a:rPr lang="en-US" b="0" i="1" smtClean="0">
                        <a:latin typeface="Cambria Math"/>
                      </a:rPr>
                      <m:t>𝑐</m:t>
                    </m:r>
                    <m:r>
                      <a:rPr lang="en-US" b="0" i="1" smtClean="0">
                        <a:latin typeface="Cambria Math"/>
                      </a:rPr>
                      <m:t>₂= 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/>
                          </a:rPr>
                          <m:t>₂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/>
                          </a:rPr>
                          <m:t>₁−</m:t>
                        </m:r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dirty="0" smtClean="0"/>
                  <a:t>  (m₃ c₃ + c)</a:t>
                </a:r>
                <a:endParaRPr lang="ru-RU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4790" y="3291673"/>
                <a:ext cx="5543845" cy="515398"/>
              </a:xfrm>
              <a:prstGeom prst="rect">
                <a:avLst/>
              </a:prstGeom>
              <a:blipFill rotWithShape="1">
                <a:blip r:embed="rId8"/>
                <a:stretch>
                  <a:fillRect l="-8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Прямоугольник 35"/>
              <p:cNvSpPr/>
              <p:nvPr/>
            </p:nvSpPr>
            <p:spPr>
              <a:xfrm>
                <a:off x="2017572" y="3772576"/>
                <a:ext cx="2286000" cy="36933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𝑚</m:t>
                      </m:r>
                      <m:r>
                        <a:rPr lang="en-US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𝑚</m:t>
                      </m:r>
                      <m:r>
                        <a:rPr lang="en-US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₁+</m:t>
                      </m:r>
                      <m:r>
                        <a:rPr lang="en-US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𝑚</m:t>
                      </m:r>
                      <m:r>
                        <a:rPr lang="en-US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₂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6" name="Прямоугольник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7572" y="3772576"/>
                <a:ext cx="2286000" cy="369332"/>
              </a:xfrm>
              <a:prstGeom prst="rect">
                <a:avLst/>
              </a:prstGeom>
              <a:blipFill rotWithShape="1">
                <a:blip r:embed="rId9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TextBox 37"/>
          <p:cNvSpPr txBox="1"/>
          <p:nvPr/>
        </p:nvSpPr>
        <p:spPr>
          <a:xfrm>
            <a:off x="4491378" y="3784244"/>
            <a:ext cx="2080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 условию задачи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2449502" y="4060763"/>
                <a:ext cx="26437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0" dirty="0" smtClean="0"/>
                  <a:t>m₂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= </m:t>
                    </m:r>
                  </m:oMath>
                </a14:m>
                <a:r>
                  <a:rPr lang="en-US" dirty="0" smtClean="0"/>
                  <a:t>m - m₁</a:t>
                </a:r>
                <a:endParaRPr lang="ru-RU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9502" y="4060763"/>
                <a:ext cx="2643784" cy="369332"/>
              </a:xfrm>
              <a:prstGeom prst="rect">
                <a:avLst/>
              </a:prstGeom>
              <a:blipFill rotWithShape="1">
                <a:blip r:embed="rId10"/>
                <a:stretch>
                  <a:fillRect l="-2074"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Прямоугольник 40"/>
              <p:cNvSpPr/>
              <p:nvPr/>
            </p:nvSpPr>
            <p:spPr>
              <a:xfrm>
                <a:off x="2213110" y="4245429"/>
                <a:ext cx="6461500" cy="5470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0" dirty="0" smtClean="0">
                    <a:solidFill>
                      <a:prstClr val="black"/>
                    </a:solidFill>
                  </a:rPr>
                  <a:t>m₁c₁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prstClr val="black"/>
                        </a:solidFill>
                        <a:latin typeface="Cambria Math"/>
                      </a:rPr>
                      <m:t>+ </m:t>
                    </m:r>
                    <m:r>
                      <a:rPr lang="en-US" b="0" i="1" smtClean="0">
                        <a:solidFill>
                          <a:prstClr val="black"/>
                        </a:solidFill>
                        <a:latin typeface="Cambria Math"/>
                      </a:rPr>
                      <m:t>𝑚𝑐</m:t>
                    </m:r>
                    <m:r>
                      <a:rPr lang="en-US" b="0" i="1" smtClean="0">
                        <a:solidFill>
                          <a:prstClr val="black"/>
                        </a:solidFill>
                        <a:latin typeface="Cambria Math"/>
                      </a:rPr>
                      <m:t>₂−</m:t>
                    </m:r>
                    <m:r>
                      <a:rPr lang="en-US" b="0" i="1" smtClean="0">
                        <a:solidFill>
                          <a:prstClr val="black"/>
                        </a:solidFill>
                        <a:latin typeface="Cambria Math"/>
                      </a:rPr>
                      <m:t>𝑚</m:t>
                    </m:r>
                    <m:r>
                      <a:rPr lang="en-US" b="0" i="1" smtClean="0">
                        <a:solidFill>
                          <a:prstClr val="black"/>
                        </a:solidFill>
                        <a:latin typeface="Cambria Math"/>
                      </a:rPr>
                      <m:t>₁</m:t>
                    </m:r>
                    <m:r>
                      <a:rPr lang="en-US" b="0" i="1" smtClean="0">
                        <a:solidFill>
                          <a:prstClr val="black"/>
                        </a:solidFill>
                        <a:latin typeface="Cambria Math"/>
                      </a:rPr>
                      <m:t>𝑐</m:t>
                    </m:r>
                    <m:r>
                      <a:rPr lang="en-US" b="0" i="1" smtClean="0">
                        <a:solidFill>
                          <a:prstClr val="black"/>
                        </a:solidFill>
                        <a:latin typeface="Cambria Math"/>
                      </a:rPr>
                      <m:t>₂= </m:t>
                    </m:r>
                  </m:oMath>
                </a14:m>
                <a:r>
                  <a:rPr lang="en-US" dirty="0" smtClean="0"/>
                  <a:t>mc₂ - m₁ (c₂ - c₁) =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𝑡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/>
                          </a:rPr>
                          <m:t>₁−</m:t>
                        </m:r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</m:den>
                    </m:f>
                    <m:r>
                      <a:rPr lang="en-US" b="0" i="1" smtClean="0">
                        <a:latin typeface="Cambria Math"/>
                      </a:rPr>
                      <m:t> (</m:t>
                    </m:r>
                    <m:r>
                      <a:rPr lang="en-US" b="0" i="1" smtClean="0">
                        <a:latin typeface="Cambria Math"/>
                      </a:rPr>
                      <m:t>𝑚</m:t>
                    </m:r>
                    <m:r>
                      <a:rPr lang="en-US" b="0" i="1" smtClean="0">
                        <a:latin typeface="Cambria Math"/>
                      </a:rPr>
                      <m:t>₃</m:t>
                    </m:r>
                    <m:r>
                      <a:rPr lang="en-US" b="0" i="1" smtClean="0">
                        <a:latin typeface="Cambria Math"/>
                      </a:rPr>
                      <m:t>𝑐</m:t>
                    </m:r>
                    <m:r>
                      <a:rPr lang="en-US" b="0" i="1" smtClean="0">
                        <a:latin typeface="Cambria Math"/>
                      </a:rPr>
                      <m:t>₃+</m:t>
                    </m:r>
                    <m:r>
                      <a:rPr lang="en-US" b="0" i="1" smtClean="0">
                        <a:latin typeface="Cambria Math"/>
                      </a:rPr>
                      <m:t>𝑐</m:t>
                    </m:r>
                    <m:r>
                      <a:rPr lang="en-US" b="0" i="1" smtClean="0">
                        <a:latin typeface="Cambria Math"/>
                      </a:rPr>
                      <m:t>)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41" name="Прямоугольник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3110" y="4245429"/>
                <a:ext cx="6461500" cy="547009"/>
              </a:xfrm>
              <a:prstGeom prst="rect">
                <a:avLst/>
              </a:prstGeom>
              <a:blipFill rotWithShape="1">
                <a:blip r:embed="rId11"/>
                <a:stretch>
                  <a:fillRect l="-755" b="-22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Прямоугольник 43"/>
              <p:cNvSpPr/>
              <p:nvPr/>
            </p:nvSpPr>
            <p:spPr>
              <a:xfrm>
                <a:off x="2110140" y="4715002"/>
                <a:ext cx="6033144" cy="5211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0" dirty="0" smtClean="0">
                    <a:solidFill>
                      <a:prstClr val="black"/>
                    </a:solidFill>
                  </a:rPr>
                  <a:t>m₁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𝑐</m:t>
                        </m:r>
                        <m:r>
                          <a:rPr lang="en-US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₂−</m:t>
                        </m:r>
                        <m:r>
                          <a:rPr lang="en-US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𝑐</m:t>
                        </m:r>
                        <m:r>
                          <a:rPr lang="en-US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₁</m:t>
                        </m:r>
                      </m:e>
                    </m:d>
                    <m:r>
                      <a:rPr lang="en-US" b="0" i="1" smtClean="0">
                        <a:solidFill>
                          <a:prstClr val="black"/>
                        </a:solidFill>
                        <a:latin typeface="Cambria Math"/>
                      </a:rPr>
                      <m:t>=</m:t>
                    </m:r>
                    <m:r>
                      <a:rPr lang="en-US" b="0" i="1" smtClean="0">
                        <a:solidFill>
                          <a:prstClr val="black"/>
                        </a:solidFill>
                        <a:latin typeface="Cambria Math"/>
                      </a:rPr>
                      <m:t>𝑚𝑐</m:t>
                    </m:r>
                    <m:r>
                      <a:rPr lang="en-US" b="0" i="1" smtClean="0">
                        <a:solidFill>
                          <a:prstClr val="black"/>
                        </a:solidFill>
                        <a:latin typeface="Cambria Math"/>
                      </a:rPr>
                      <m:t>₂− </m:t>
                    </m:r>
                    <m:f>
                      <m:fPr>
                        <m:ctrlPr>
                          <a:rPr lang="en-US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₂</m:t>
                        </m:r>
                      </m:num>
                      <m:den>
                        <m:d>
                          <m:dPr>
                            <m:ctrlPr>
                              <a:rPr lang="en-US" b="0" i="1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𝑡</m:t>
                            </m:r>
                            <m:r>
                              <a:rPr lang="en-US" b="0" i="1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₁−</m:t>
                            </m:r>
                            <m:r>
                              <a:rPr lang="en-US" b="0" i="1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𝑡</m:t>
                            </m:r>
                          </m:e>
                        </m:d>
                        <m:r>
                          <a:rPr lang="en-US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  </m:t>
                        </m:r>
                      </m:den>
                    </m:f>
                  </m:oMath>
                </a14:m>
                <a:r>
                  <a:rPr lang="en-US" dirty="0" smtClean="0"/>
                  <a:t>(</a:t>
                </a:r>
                <a:r>
                  <a:rPr lang="en-US" dirty="0" err="1" smtClean="0"/>
                  <a:t>m₃c</a:t>
                </a:r>
                <a:r>
                  <a:rPr lang="en-US" dirty="0" smtClean="0"/>
                  <a:t>₃ + c)</a:t>
                </a:r>
                <a:endParaRPr lang="ru-RU" dirty="0"/>
              </a:p>
            </p:txBody>
          </p:sp>
        </mc:Choice>
        <mc:Fallback xmlns="">
          <p:sp>
            <p:nvSpPr>
              <p:cNvPr id="44" name="Прямоугольник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0140" y="4715002"/>
                <a:ext cx="6033144" cy="521168"/>
              </a:xfrm>
              <a:prstGeom prst="rect">
                <a:avLst/>
              </a:prstGeom>
              <a:blipFill rotWithShape="1">
                <a:blip r:embed="rId12"/>
                <a:stretch>
                  <a:fillRect l="-8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2040645" y="5678411"/>
                <a:ext cx="44025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𝑚</m:t>
                    </m:r>
                    <m:r>
                      <a:rPr lang="en-US" b="0" i="1" smtClean="0">
                        <a:latin typeface="Cambria Math"/>
                      </a:rPr>
                      <m:t>₁</m:t>
                    </m:r>
                  </m:oMath>
                </a14:m>
                <a:r>
                  <a:rPr lang="en-US" dirty="0" smtClean="0"/>
                  <a:t>=  0,092</a:t>
                </a:r>
                <a:r>
                  <a:rPr lang="ru-RU" dirty="0" smtClean="0"/>
                  <a:t>кг = 92г</a:t>
                </a:r>
                <a:endParaRPr lang="ru-RU" dirty="0"/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0645" y="5678411"/>
                <a:ext cx="4402593" cy="369332"/>
              </a:xfrm>
              <a:prstGeom prst="rect">
                <a:avLst/>
              </a:prstGeom>
              <a:blipFill rotWithShape="1">
                <a:blip r:embed="rId13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4143001" y="5654012"/>
                <a:ext cx="422392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0" dirty="0" smtClean="0"/>
                  <a:t>m₂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dirty="0" smtClean="0"/>
                  <a:t> m - m₁</a:t>
                </a:r>
                <a:endParaRPr lang="ru-RU" dirty="0"/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001" y="5654012"/>
                <a:ext cx="4223927" cy="369332"/>
              </a:xfrm>
              <a:prstGeom prst="rect">
                <a:avLst/>
              </a:prstGeom>
              <a:blipFill rotWithShape="1">
                <a:blip r:embed="rId14"/>
                <a:stretch>
                  <a:fillRect l="-1299"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2825976" y="6023344"/>
                <a:ext cx="27238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0" dirty="0" smtClean="0"/>
                  <a:t>m₂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=150</m:t>
                    </m:r>
                    <m:r>
                      <a:rPr lang="ru-RU" b="0" i="1" smtClean="0">
                        <a:latin typeface="Cambria Math"/>
                      </a:rPr>
                      <m:t>г −92 г=58 г 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976" y="6023344"/>
                <a:ext cx="2723823" cy="369332"/>
              </a:xfrm>
              <a:prstGeom prst="rect">
                <a:avLst/>
              </a:prstGeom>
              <a:blipFill rotWithShape="1">
                <a:blip r:embed="rId15"/>
                <a:stretch>
                  <a:fillRect l="-2018"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TextBox 48"/>
          <p:cNvSpPr txBox="1"/>
          <p:nvPr/>
        </p:nvSpPr>
        <p:spPr>
          <a:xfrm>
            <a:off x="2110207" y="6349970"/>
            <a:ext cx="2682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Ответ: </a:t>
            </a:r>
            <a:r>
              <a:rPr lang="en-US" dirty="0" smtClean="0"/>
              <a:t>m₁ = 92 </a:t>
            </a:r>
            <a:r>
              <a:rPr lang="ru-RU" dirty="0" smtClean="0"/>
              <a:t>г, </a:t>
            </a:r>
            <a:r>
              <a:rPr lang="en-US" dirty="0" smtClean="0"/>
              <a:t>m₂ = 58 </a:t>
            </a:r>
            <a:r>
              <a:rPr lang="ru-RU" dirty="0" smtClean="0"/>
              <a:t>г.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2142172" y="5161152"/>
                <a:ext cx="4275390" cy="5178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0" dirty="0" smtClean="0"/>
                  <a:t>m₁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𝑐</m:t>
                        </m:r>
                        <m:r>
                          <a:rPr lang="en-US" b="0" i="1" smtClean="0">
                            <a:latin typeface="Cambria Math"/>
                          </a:rPr>
                          <m:t>₂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𝑐</m:t>
                        </m:r>
                        <m:r>
                          <a:rPr lang="en-US" b="0" i="1" smtClean="0">
                            <a:latin typeface="Cambria Math"/>
                          </a:rPr>
                          <m:t>₂−</m:t>
                        </m:r>
                        <m:r>
                          <a:rPr lang="en-US" b="0" i="1" smtClean="0">
                            <a:latin typeface="Cambria Math"/>
                          </a:rPr>
                          <m:t>𝑐</m:t>
                        </m:r>
                        <m:r>
                          <a:rPr lang="en-US" b="0" i="1" smtClean="0">
                            <a:latin typeface="Cambria Math"/>
                          </a:rPr>
                          <m:t>₁</m:t>
                        </m:r>
                      </m:den>
                    </m:f>
                  </m:oMath>
                </a14:m>
                <a:r>
                  <a:rPr lang="en-US" dirty="0" smtClean="0"/>
                  <a:t> m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/>
                          </a:rPr>
                          <m:t>₂</m:t>
                        </m:r>
                      </m:num>
                      <m:den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𝑡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₁−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𝑡</m:t>
                            </m:r>
                          </m:e>
                        </m:d>
                        <m:r>
                          <a:rPr lang="en-US" b="0" i="1" smtClean="0">
                            <a:latin typeface="Cambria Math"/>
                          </a:rPr>
                          <m:t> (</m:t>
                        </m:r>
                        <m:r>
                          <a:rPr lang="en-US" b="0" i="1" smtClean="0">
                            <a:latin typeface="Cambria Math"/>
                          </a:rPr>
                          <m:t>𝑐</m:t>
                        </m:r>
                        <m:r>
                          <a:rPr lang="en-US" b="0" i="1" smtClean="0">
                            <a:latin typeface="Cambria Math"/>
                          </a:rPr>
                          <m:t>₂−</m:t>
                        </m:r>
                        <m:r>
                          <a:rPr lang="en-US" b="0" i="1" smtClean="0">
                            <a:latin typeface="Cambria Math"/>
                          </a:rPr>
                          <m:t>𝑐</m:t>
                        </m:r>
                        <m:r>
                          <a:rPr lang="en-US" b="0" i="1" smtClean="0">
                            <a:latin typeface="Cambria Math"/>
                          </a:rPr>
                          <m:t>₁)</m:t>
                        </m:r>
                      </m:den>
                    </m:f>
                  </m:oMath>
                </a14:m>
                <a:r>
                  <a:rPr lang="en-US" dirty="0" smtClean="0"/>
                  <a:t> (</a:t>
                </a:r>
                <a:r>
                  <a:rPr lang="en-US" dirty="0" err="1" smtClean="0"/>
                  <a:t>m₃c</a:t>
                </a:r>
                <a:r>
                  <a:rPr lang="en-US" dirty="0" smtClean="0"/>
                  <a:t>₃ + c)</a:t>
                </a:r>
                <a:endParaRPr lang="ru-RU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2172" y="5161152"/>
                <a:ext cx="4275390" cy="517834"/>
              </a:xfrm>
              <a:prstGeom prst="rect">
                <a:avLst/>
              </a:prstGeom>
              <a:blipFill rotWithShape="1">
                <a:blip r:embed="rId16"/>
                <a:stretch>
                  <a:fillRect l="-1140" b="-5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283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6" grpId="0"/>
      <p:bldP spid="17" grpId="0"/>
      <p:bldP spid="18" grpId="0"/>
      <p:bldP spid="20" grpId="0" animBg="1"/>
      <p:bldP spid="22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1" grpId="0" animBg="1"/>
      <p:bldP spid="32" grpId="0" animBg="1"/>
      <p:bldP spid="33" grpId="0" animBg="1"/>
      <p:bldP spid="36" grpId="0" animBg="1"/>
      <p:bldP spid="38" grpId="0"/>
      <p:bldP spid="39" grpId="0" animBg="1"/>
      <p:bldP spid="41" grpId="0" animBg="1"/>
      <p:bldP spid="44" grpId="0" animBg="1"/>
      <p:bldP spid="45" grpId="0" animBg="1"/>
      <p:bldP spid="46" grpId="0" animBg="1"/>
      <p:bldP spid="47" grpId="0" animBg="1"/>
      <p:bldP spid="49" grpId="0"/>
      <p:bldP spid="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49694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/>
              <a:t>4. </a:t>
            </a:r>
            <a:r>
              <a:rPr lang="ru-RU" sz="4000" dirty="0" smtClean="0"/>
              <a:t>До </a:t>
            </a:r>
            <a:r>
              <a:rPr lang="ru-RU" sz="4000" dirty="0"/>
              <a:t>какой температуры следует нагреть алюминиевый куб, чтобы, поставленный на лёд, он мог полностью в него погрузиться? Температура льда 0</a:t>
            </a:r>
            <a:r>
              <a:rPr lang="ru-RU" sz="4000" baseline="30000" dirty="0"/>
              <a:t>о</a:t>
            </a:r>
            <a:r>
              <a:rPr lang="ru-RU" sz="4000" dirty="0"/>
              <a:t>С. Удельная теплота плавления льда </a:t>
            </a:r>
            <a:r>
              <a:rPr lang="el-GR" sz="4000" dirty="0">
                <a:cs typeface="Arial" charset="0"/>
              </a:rPr>
              <a:t>λ</a:t>
            </a:r>
            <a:r>
              <a:rPr lang="ru-RU" sz="4000" dirty="0">
                <a:cs typeface="Arial" charset="0"/>
              </a:rPr>
              <a:t> = 3,34</a:t>
            </a:r>
            <a:r>
              <a:rPr lang="en-US" sz="4000" dirty="0">
                <a:cs typeface="Arial" charset="0"/>
              </a:rPr>
              <a:t>·</a:t>
            </a:r>
            <a:r>
              <a:rPr lang="ru-RU" sz="4000" dirty="0">
                <a:cs typeface="Arial" charset="0"/>
              </a:rPr>
              <a:t>10</a:t>
            </a:r>
            <a:r>
              <a:rPr lang="ru-RU" sz="4000" baseline="30000" dirty="0">
                <a:cs typeface="Arial" charset="0"/>
              </a:rPr>
              <a:t>5</a:t>
            </a:r>
            <a:r>
              <a:rPr lang="ru-RU" sz="4000" dirty="0">
                <a:cs typeface="Arial" charset="0"/>
              </a:rPr>
              <a:t> Дж/кг, его плотность </a:t>
            </a:r>
            <a:r>
              <a:rPr lang="el-GR" sz="4000" dirty="0" smtClean="0">
                <a:cs typeface="Arial" charset="0"/>
              </a:rPr>
              <a:t>ρ</a:t>
            </a:r>
            <a:r>
              <a:rPr lang="ru-RU" sz="4000" baseline="-25000" dirty="0">
                <a:cs typeface="Arial" charset="0"/>
              </a:rPr>
              <a:t>₁</a:t>
            </a:r>
            <a:r>
              <a:rPr lang="ru-RU" sz="4000" dirty="0" smtClean="0">
                <a:cs typeface="Arial" charset="0"/>
              </a:rPr>
              <a:t> </a:t>
            </a:r>
            <a:r>
              <a:rPr lang="ru-RU" sz="4000" dirty="0">
                <a:cs typeface="Arial" charset="0"/>
              </a:rPr>
              <a:t>= 900 кг/м</a:t>
            </a:r>
            <a:r>
              <a:rPr lang="ru-RU" sz="4000" baseline="30000" dirty="0">
                <a:cs typeface="Arial" charset="0"/>
              </a:rPr>
              <a:t>3</a:t>
            </a:r>
            <a:r>
              <a:rPr lang="ru-RU" sz="4000" dirty="0">
                <a:cs typeface="Arial" charset="0"/>
              </a:rPr>
              <a:t>, удельная теплоёмкость алюминия с = 890 Дж/(кг</a:t>
            </a:r>
            <a:r>
              <a:rPr lang="en-US" sz="4000" dirty="0" smtClean="0">
                <a:cs typeface="Arial" charset="0"/>
              </a:rPr>
              <a:t>·</a:t>
            </a:r>
            <a:r>
              <a:rPr lang="ru-RU" sz="4000" baseline="30000" dirty="0" err="1" smtClean="0">
                <a:cs typeface="Arial" charset="0"/>
              </a:rPr>
              <a:t>о</a:t>
            </a:r>
            <a:r>
              <a:rPr lang="ru-RU" sz="4000" dirty="0" err="1" smtClean="0">
                <a:cs typeface="Arial" charset="0"/>
              </a:rPr>
              <a:t>С</a:t>
            </a:r>
            <a:r>
              <a:rPr lang="ru-RU" sz="4000" dirty="0">
                <a:cs typeface="Arial" charset="0"/>
              </a:rPr>
              <a:t>), его плотность </a:t>
            </a:r>
            <a:r>
              <a:rPr lang="el-GR" sz="4000" dirty="0" smtClean="0">
                <a:cs typeface="Arial" charset="0"/>
              </a:rPr>
              <a:t>ρ</a:t>
            </a:r>
            <a:r>
              <a:rPr lang="ru-RU" sz="4000" baseline="-25000" dirty="0">
                <a:cs typeface="Arial" charset="0"/>
              </a:rPr>
              <a:t>₂</a:t>
            </a:r>
            <a:r>
              <a:rPr lang="ru-RU" sz="4000" dirty="0" smtClean="0">
                <a:cs typeface="Arial" charset="0"/>
              </a:rPr>
              <a:t> </a:t>
            </a:r>
            <a:r>
              <a:rPr lang="ru-RU" sz="4000" dirty="0">
                <a:cs typeface="Arial" charset="0"/>
              </a:rPr>
              <a:t>= 2700 кг/м</a:t>
            </a:r>
            <a:r>
              <a:rPr lang="ru-RU" sz="4000" baseline="30000" dirty="0">
                <a:cs typeface="Arial" charset="0"/>
              </a:rPr>
              <a:t>3</a:t>
            </a:r>
            <a:r>
              <a:rPr lang="ru-RU" sz="4000" dirty="0">
                <a:cs typeface="Arial" charset="0"/>
              </a:rPr>
              <a:t>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03308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872" y="396428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Дано: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61446" y="812014"/>
            <a:ext cx="734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r>
              <a:rPr lang="ru-RU" dirty="0" smtClean="0"/>
              <a:t>₁ = 0°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1807" y="1280633"/>
            <a:ext cx="19688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/>
              <a:t>λ = 3,34·105 </a:t>
            </a:r>
            <a:r>
              <a:rPr lang="ru-RU" dirty="0" smtClean="0"/>
              <a:t>Дж/кг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1446" y="1764228"/>
            <a:ext cx="1532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/>
              <a:t>ρ</a:t>
            </a:r>
            <a:r>
              <a:rPr lang="ru-RU" dirty="0" smtClean="0"/>
              <a:t>₁ = 900 кг/м3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4872" y="2214485"/>
            <a:ext cx="2053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 = 890 Дж/(кг·1оС)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7773" y="2594368"/>
            <a:ext cx="1670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/>
              <a:t>ρ</a:t>
            </a:r>
            <a:r>
              <a:rPr lang="ru-RU" dirty="0" smtClean="0"/>
              <a:t>₂ = 2700 кг/м3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735626" y="396428"/>
            <a:ext cx="1125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Решение: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829775" y="921175"/>
                <a:ext cx="40324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0" dirty="0" smtClean="0"/>
                  <a:t>Q₁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𝑚</m:t>
                    </m:r>
                    <m:r>
                      <a:rPr lang="ru-RU" b="0" i="1" smtClean="0">
                        <a:latin typeface="Cambria Math"/>
                      </a:rPr>
                      <m:t>₂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latin typeface="Cambria Math"/>
                      </a:rPr>
                      <m:t>𝑐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 smtClean="0"/>
                  <a:t>(t - t</a:t>
                </a:r>
                <a:r>
                  <a:rPr lang="ru-RU" dirty="0"/>
                  <a:t>₁</a:t>
                </a:r>
                <a:r>
                  <a:rPr lang="en-US" dirty="0" smtClean="0"/>
                  <a:t>)</a:t>
                </a:r>
                <a:endParaRPr lang="ru-RU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9775" y="921175"/>
                <a:ext cx="4032448" cy="369332"/>
              </a:xfrm>
              <a:prstGeom prst="rect">
                <a:avLst/>
              </a:prstGeom>
              <a:blipFill rotWithShape="1">
                <a:blip r:embed="rId2"/>
                <a:stretch>
                  <a:fillRect l="-1208"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Прямоугольник 10"/>
          <p:cNvSpPr/>
          <p:nvPr/>
        </p:nvSpPr>
        <p:spPr>
          <a:xfrm>
            <a:off x="4505344" y="8947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количество теплоты, отданное алюминиевым кубом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714618" y="1507452"/>
                <a:ext cx="42931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0" dirty="0" smtClean="0"/>
                  <a:t>Q₁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𝑝</m:t>
                    </m:r>
                    <m:r>
                      <a:rPr lang="en-US">
                        <a:latin typeface="Cambria Math"/>
                      </a:rPr>
                      <m:t>₂</m:t>
                    </m:r>
                  </m:oMath>
                </a14:m>
                <a:r>
                  <a:rPr lang="en-US" dirty="0" smtClean="0"/>
                  <a:t> V c (t - 0°)=p</a:t>
                </a:r>
                <a:r>
                  <a:rPr lang="ru-RU" dirty="0" smtClean="0"/>
                  <a:t>₂</a:t>
                </a:r>
                <a:r>
                  <a:rPr lang="en-US" dirty="0" smtClean="0"/>
                  <a:t> V c t</a:t>
                </a:r>
                <a:endParaRPr lang="ru-RU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4618" y="1507452"/>
                <a:ext cx="4293146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1135"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722171" y="1923317"/>
                <a:ext cx="6431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0" dirty="0" smtClean="0"/>
                  <a:t>Q₂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=</m:t>
                    </m:r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2171" y="1923317"/>
                <a:ext cx="643125" cy="369332"/>
              </a:xfrm>
              <a:prstGeom prst="rect">
                <a:avLst/>
              </a:prstGeom>
              <a:blipFill rotWithShape="1">
                <a:blip r:embed="rId4"/>
                <a:stretch>
                  <a:fillRect l="-8571" t="-8333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Прямоугольник 13"/>
          <p:cNvSpPr/>
          <p:nvPr/>
        </p:nvSpPr>
        <p:spPr>
          <a:xfrm>
            <a:off x="3233176" y="19374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dirty="0" err="1" smtClean="0"/>
              <a:t>ρ₁</a:t>
            </a:r>
            <a:r>
              <a:rPr lang="en-US" dirty="0" smtClean="0"/>
              <a:t> </a:t>
            </a:r>
            <a:r>
              <a:rPr lang="ru-RU" dirty="0" smtClean="0"/>
              <a:t>V</a:t>
            </a:r>
            <a:r>
              <a:rPr lang="en-US" dirty="0" smtClean="0"/>
              <a:t> </a:t>
            </a:r>
            <a:r>
              <a:rPr lang="ru-RU" dirty="0" smtClean="0"/>
              <a:t>λ – количество теплоты, полученное льдом в объёме куба при плавлении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634672" y="2569648"/>
                <a:ext cx="9364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0" dirty="0" smtClean="0"/>
                  <a:t>Q₁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𝑄</m:t>
                    </m:r>
                    <m:r>
                      <a:rPr lang="en-US" b="0" i="1" smtClean="0">
                        <a:latin typeface="Cambria Math"/>
                      </a:rPr>
                      <m:t>₂</m:t>
                    </m:r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4672" y="2569648"/>
                <a:ext cx="936475" cy="369332"/>
              </a:xfrm>
              <a:prstGeom prst="rect">
                <a:avLst/>
              </a:prstGeom>
              <a:blipFill rotWithShape="1">
                <a:blip r:embed="rId5"/>
                <a:stretch>
                  <a:fillRect l="-5195" t="-8333" r="-1299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Прямоугольник 15"/>
          <p:cNvSpPr/>
          <p:nvPr/>
        </p:nvSpPr>
        <p:spPr>
          <a:xfrm>
            <a:off x="3610473" y="2583817"/>
            <a:ext cx="3180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уравнение теплового баланса 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515859" y="2901450"/>
                <a:ext cx="219694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i="1" smtClean="0">
                          <a:latin typeface="Cambria Math"/>
                        </a:rPr>
                        <m:t>𝜌</m:t>
                      </m:r>
                      <m:r>
                        <a:rPr lang="el-GR" i="1" smtClean="0">
                          <a:latin typeface="Cambria Math"/>
                        </a:rPr>
                        <m:t>₂ </m:t>
                      </m:r>
                      <m:r>
                        <a:rPr lang="el-GR" i="1" smtClean="0">
                          <a:latin typeface="Cambria Math"/>
                        </a:rPr>
                        <m:t>𝑉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l-GR" i="1" smtClean="0">
                          <a:latin typeface="Cambria Math"/>
                        </a:rPr>
                        <m:t>𝑐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l-GR" i="1" smtClean="0">
                          <a:latin typeface="Cambria Math"/>
                        </a:rPr>
                        <m:t>𝑡</m:t>
                      </m:r>
                      <m:r>
                        <a:rPr lang="el-GR" i="1" smtClean="0">
                          <a:latin typeface="Cambria Math"/>
                        </a:rPr>
                        <m:t> = </m:t>
                      </m:r>
                      <m:r>
                        <a:rPr lang="el-GR" i="1" smtClean="0">
                          <a:latin typeface="Cambria Math"/>
                        </a:rPr>
                        <m:t>𝜌</m:t>
                      </m:r>
                      <m:r>
                        <a:rPr lang="ru-RU" i="1" smtClean="0">
                          <a:latin typeface="Cambria Math"/>
                        </a:rPr>
                        <m:t>₁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l-GR" i="1" smtClean="0">
                          <a:latin typeface="Cambria Math"/>
                        </a:rPr>
                        <m:t>𝑉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l-GR" i="1" smtClean="0">
                          <a:latin typeface="Cambria Math"/>
                        </a:rPr>
                        <m:t>𝜆</m:t>
                      </m:r>
                      <m:r>
                        <a:rPr lang="el-GR" i="1" smtClean="0">
                          <a:latin typeface="Cambria Math"/>
                        </a:rPr>
                        <m:t>.</m:t>
                      </m:r>
                    </m:oMath>
                  </m:oMathPara>
                </a14:m>
                <a:endParaRPr lang="el-GR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859" y="2901450"/>
                <a:ext cx="2196948" cy="64633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553077" y="3268366"/>
                <a:ext cx="168770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i="1" smtClean="0">
                          <a:latin typeface="Cambria Math"/>
                        </a:rPr>
                        <m:t>𝜌</m:t>
                      </m:r>
                      <m:r>
                        <a:rPr lang="el-GR" i="1" smtClean="0">
                          <a:latin typeface="Cambria Math"/>
                        </a:rPr>
                        <m:t>₂ </m:t>
                      </m:r>
                      <m:r>
                        <a:rPr lang="el-GR" i="1" smtClean="0">
                          <a:latin typeface="Cambria Math"/>
                        </a:rPr>
                        <m:t>𝑐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l-GR" i="1" smtClean="0">
                          <a:latin typeface="Cambria Math"/>
                        </a:rPr>
                        <m:t>𝑡</m:t>
                      </m:r>
                      <m:r>
                        <a:rPr lang="el-GR" i="1" smtClean="0">
                          <a:latin typeface="Cambria Math"/>
                        </a:rPr>
                        <m:t> = </m:t>
                      </m:r>
                      <m:r>
                        <a:rPr lang="el-GR" i="1" smtClean="0">
                          <a:latin typeface="Cambria Math"/>
                        </a:rPr>
                        <m:t>𝜌</m:t>
                      </m:r>
                      <m:r>
                        <a:rPr lang="ru-RU" i="1">
                          <a:latin typeface="Cambria Math"/>
                        </a:rPr>
                        <m:t>₁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l-GR" i="1" smtClean="0">
                          <a:latin typeface="Cambria Math"/>
                        </a:rPr>
                        <m:t>𝜆</m:t>
                      </m:r>
                      <m:r>
                        <a:rPr lang="el-GR" i="1" smtClean="0"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el-GR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3077" y="3268366"/>
                <a:ext cx="1687706" cy="64633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2761115" y="4370273"/>
                <a:ext cx="12716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</a:rPr>
                        <m:t>=125° </m:t>
                      </m:r>
                      <m:r>
                        <a:rPr lang="en-US" b="0" i="1" smtClean="0">
                          <a:latin typeface="Cambria Math"/>
                        </a:rPr>
                        <m:t>𝑐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1115" y="4370273"/>
                <a:ext cx="1271630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914437" y="5625667"/>
            <a:ext cx="804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Ответ: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721196" y="5626986"/>
                <a:ext cx="13065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</a:rPr>
                        <m:t>=125° </m:t>
                      </m:r>
                      <m:r>
                        <a:rPr lang="en-US" b="0" i="1" smtClean="0">
                          <a:latin typeface="Cambria Math"/>
                        </a:rPr>
                        <m:t>𝐶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196" y="5626986"/>
                <a:ext cx="1306512" cy="36933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Прямоугольник 22"/>
          <p:cNvSpPr/>
          <p:nvPr/>
        </p:nvSpPr>
        <p:spPr>
          <a:xfrm>
            <a:off x="3736359" y="3828307"/>
            <a:ext cx="2811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искомая температура куба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57158" y="3143248"/>
            <a:ext cx="484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t=</a:t>
            </a:r>
            <a:r>
              <a:rPr lang="ru-RU" dirty="0" smtClean="0"/>
              <a:t>?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679321" y="3680574"/>
                <a:ext cx="931152" cy="6647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latin typeface="Book Antiqua" panose="02040602050305030304" pitchFamily="18" charset="0"/>
                    <a:cs typeface="Aparajita" panose="020B0604020202020204" pitchFamily="34" charset="0"/>
                  </a:rPr>
                  <a:t>t°=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ru-RU" sz="2000" dirty="0">
                            <a:latin typeface="Book Antiqua" panose="02040602050305030304" pitchFamily="18" charset="0"/>
                            <a:cs typeface="Aparajita" panose="020B0604020202020204" pitchFamily="34" charset="0"/>
                          </a:rPr>
                          <m:t>ρ</m:t>
                        </m:r>
                        <m:r>
                          <m:rPr>
                            <m:nor/>
                          </m:rPr>
                          <a:rPr lang="ru-RU" sz="2000" dirty="0">
                            <a:latin typeface="Book Antiqua" panose="02040602050305030304" pitchFamily="18" charset="0"/>
                            <a:cs typeface="Aparajita" panose="020B0604020202020204" pitchFamily="34" charset="0"/>
                          </a:rPr>
                          <m:t>₁</m:t>
                        </m:r>
                      </m:num>
                      <m:den>
                        <m:r>
                          <m:rPr>
                            <m:nor/>
                          </m:rPr>
                          <a:rPr lang="ru-RU" sz="2000" dirty="0">
                            <a:latin typeface="Book Antiqua" panose="02040602050305030304" pitchFamily="18" charset="0"/>
                            <a:cs typeface="Aparajita" panose="020B0604020202020204" pitchFamily="34" charset="0"/>
                          </a:rPr>
                          <m:t>ρ</m:t>
                        </m:r>
                        <m:r>
                          <a:rPr lang="el-GR" sz="2000" i="1">
                            <a:latin typeface="Cambria Math"/>
                          </a:rPr>
                          <m:t>₂</m:t>
                        </m:r>
                      </m:den>
                    </m:f>
                    <m:f>
                      <m:fPr>
                        <m:ctrlPr>
                          <a:rPr lang="en-US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l-GR" sz="2000" dirty="0">
                            <a:latin typeface="Book Antiqua" panose="02040602050305030304" pitchFamily="18" charset="0"/>
                            <a:cs typeface="Aparajita" panose="020B0604020202020204" pitchFamily="34" charset="0"/>
                          </a:rPr>
                          <m:t>λ</m:t>
                        </m:r>
                      </m:num>
                      <m:den>
                        <m:r>
                          <m:rPr>
                            <m:nor/>
                          </m:rPr>
                          <a:rPr lang="ru-RU" sz="2000" dirty="0">
                            <a:latin typeface="Book Antiqua" panose="02040602050305030304" pitchFamily="18" charset="0"/>
                            <a:cs typeface="Aparajita" panose="020B0604020202020204" pitchFamily="34" charset="0"/>
                          </a:rPr>
                          <m:t>с</m:t>
                        </m:r>
                      </m:den>
                    </m:f>
                  </m:oMath>
                </a14:m>
                <a:endParaRPr lang="ru-RU" sz="2000" dirty="0">
                  <a:latin typeface="Book Antiqua" panose="02040602050305030304" pitchFamily="18" charset="0"/>
                  <a:cs typeface="Aparajita" panose="020B0604020202020204" pitchFamily="34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9321" y="3680574"/>
                <a:ext cx="931152" cy="664797"/>
              </a:xfrm>
              <a:prstGeom prst="rect">
                <a:avLst/>
              </a:prstGeom>
              <a:blipFill rotWithShape="1">
                <a:blip r:embed="rId11"/>
                <a:stretch>
                  <a:fillRect l="-7237" b="-27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3610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/>
      <p:bldP spid="12" grpId="0" animBg="1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20" grpId="0" animBg="1"/>
      <p:bldP spid="21" grpId="0"/>
      <p:bldP spid="22" grpId="0" animBg="1"/>
      <p:bldP spid="23" grpId="0"/>
      <p:bldP spid="2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67544" y="548680"/>
                <a:ext cx="36004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</a:rPr>
                      <m:t>𝑄</m:t>
                    </m:r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latin typeface="Cambria Math"/>
                      </a:rPr>
                      <m:t>𝑐𝑚</m:t>
                    </m:r>
                    <m:r>
                      <a:rPr lang="en-US" sz="2800" b="0" i="1" smtClean="0">
                        <a:latin typeface="Cambria Math"/>
                      </a:rPr>
                      <m:t> (</m:t>
                    </m:r>
                    <m:r>
                      <a:rPr lang="en-US" sz="2800" b="0" i="1" smtClean="0">
                        <a:latin typeface="Cambria Math"/>
                      </a:rPr>
                      <m:t>𝑡</m:t>
                    </m:r>
                  </m:oMath>
                </a14:m>
                <a:r>
                  <a:rPr lang="ru-RU" sz="2800" dirty="0" smtClean="0"/>
                  <a:t>₂</a:t>
                </a:r>
                <a:r>
                  <a:rPr lang="en-US" sz="2800" dirty="0" smtClean="0"/>
                  <a:t> - t₁)</a:t>
                </a:r>
                <a:endParaRPr lang="ru-RU" sz="28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548680"/>
                <a:ext cx="3600400" cy="523220"/>
              </a:xfrm>
              <a:prstGeom prst="rect">
                <a:avLst/>
              </a:prstGeom>
              <a:blipFill rotWithShape="1">
                <a:blip r:embed="rId2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65760" y="939783"/>
                <a:ext cx="148957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𝑄</m:t>
                      </m:r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𝑚</m:t>
                      </m:r>
                      <m:r>
                        <a:rPr lang="en-US" sz="2800" b="0" i="1" smtClean="0">
                          <a:latin typeface="Cambria Math"/>
                        </a:rPr>
                        <m:t>𝝺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760" y="939783"/>
                <a:ext cx="1489575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70826" y="1388638"/>
                <a:ext cx="14845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𝑄</m:t>
                      </m:r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𝐿𝑚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826" y="1388638"/>
                <a:ext cx="1484509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71410" y="1782108"/>
                <a:ext cx="151336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𝑄</m:t>
                      </m:r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𝑔𝑚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410" y="1782108"/>
                <a:ext cx="1513363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13209" y="2162326"/>
                <a:ext cx="144212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𝐶</m:t>
                      </m:r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𝑚𝑐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209" y="2162326"/>
                <a:ext cx="1442126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33290" y="2564315"/>
                <a:ext cx="88126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</a:rPr>
                      <m:t>𝑄</m:t>
                    </m:r>
                  </m:oMath>
                </a14:m>
                <a:r>
                  <a:rPr lang="en-US" sz="2800" dirty="0" smtClean="0"/>
                  <a:t>&gt; 0</a:t>
                </a:r>
                <a:endParaRPr lang="ru-RU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290" y="2564315"/>
                <a:ext cx="881267" cy="523220"/>
              </a:xfrm>
              <a:prstGeom prst="rect">
                <a:avLst/>
              </a:prstGeom>
              <a:blipFill rotWithShape="1">
                <a:blip r:embed="rId7"/>
                <a:stretch>
                  <a:fillRect t="-10588" r="-12414" b="-341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13209" y="3525851"/>
                <a:ext cx="118660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𝑄</m:t>
                      </m:r>
                      <m:r>
                        <a:rPr lang="en-US" sz="2800" b="0" i="1" smtClean="0">
                          <a:latin typeface="Cambria Math"/>
                        </a:rPr>
                        <m:t>&lt;0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209" y="3525851"/>
                <a:ext cx="1186607" cy="52322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1928794" y="2571744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е</a:t>
            </a:r>
            <a:r>
              <a:rPr lang="ru-RU" sz="2800" dirty="0" smtClean="0"/>
              <a:t>сли тело получает количество теплоты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928794" y="3500410"/>
            <a:ext cx="4608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е</a:t>
            </a:r>
            <a:r>
              <a:rPr lang="ru-RU" sz="2800" dirty="0" smtClean="0"/>
              <a:t>сли тело отдает количество теплоты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7094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692696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Уравнение</a:t>
            </a:r>
            <a:r>
              <a:rPr lang="ru-RU" sz="2400" b="1" dirty="0" smtClean="0"/>
              <a:t> </a:t>
            </a:r>
            <a:r>
              <a:rPr lang="ru-RU" sz="2400" dirty="0" smtClean="0"/>
              <a:t>теплового баланса: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000232" y="2285992"/>
            <a:ext cx="4896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Алгебраическая сумма количеств теплоты, полученных или отданных телами в процессе теплообмена в </a:t>
            </a:r>
            <a:r>
              <a:rPr lang="ru-RU" sz="2400" dirty="0" smtClean="0"/>
              <a:t>теплоизолир</a:t>
            </a:r>
            <a:r>
              <a:rPr lang="ru-RU" sz="2400" dirty="0" smtClean="0"/>
              <a:t>ованной</a:t>
            </a:r>
            <a:r>
              <a:rPr lang="ru-RU" sz="2400" dirty="0" smtClean="0"/>
              <a:t> </a:t>
            </a:r>
            <a:r>
              <a:rPr lang="ru-RU" sz="2400" dirty="0" smtClean="0"/>
              <a:t>системе равна нулю.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000232" y="1500174"/>
            <a:ext cx="2569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Q₁ + Q₂ + … +</a:t>
            </a:r>
            <a:r>
              <a:rPr lang="en-US" sz="2400" dirty="0" err="1" smtClean="0"/>
              <a:t>Qn</a:t>
            </a:r>
            <a:r>
              <a:rPr lang="en-US" sz="2400" dirty="0" smtClean="0"/>
              <a:t>= 0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5654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96366" y="557390"/>
            <a:ext cx="28823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Способ действий: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673166" y="1484784"/>
            <a:ext cx="71287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-</a:t>
            </a:r>
            <a:r>
              <a:rPr lang="ru-RU" sz="2800" dirty="0" smtClean="0"/>
              <a:t>выяснить </a:t>
            </a:r>
            <a:r>
              <a:rPr lang="ru-RU" sz="2800" dirty="0" smtClean="0"/>
              <a:t>какие тела участвуют в теплообмене</a:t>
            </a:r>
          </a:p>
          <a:p>
            <a:r>
              <a:rPr lang="ru-RU" sz="2800" dirty="0" smtClean="0"/>
              <a:t>-какие тела отдают количество теплоты, а какие получают</a:t>
            </a:r>
          </a:p>
          <a:p>
            <a:r>
              <a:rPr lang="ru-RU" sz="2800" dirty="0" smtClean="0"/>
              <a:t>-записать уравнение теплового баланса</a:t>
            </a:r>
          </a:p>
          <a:p>
            <a:r>
              <a:rPr lang="ru-RU" sz="2800" dirty="0" smtClean="0"/>
              <a:t>(количество теплоты, отдаваемое более нагретым телом равно количеству теплоты,</a:t>
            </a:r>
          </a:p>
          <a:p>
            <a:r>
              <a:rPr lang="ru-RU" sz="2800" dirty="0" smtClean="0"/>
              <a:t> полученному более холодным телом)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25421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785794"/>
            <a:ext cx="75608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/>
              <a:t>1. </a:t>
            </a:r>
            <a:r>
              <a:rPr lang="ru-RU" sz="4000" dirty="0" smtClean="0"/>
              <a:t>Для приготовления ванны вместимостью V = 150 л смешали холодную воду при t</a:t>
            </a:r>
            <a:r>
              <a:rPr lang="en-US" sz="4000" dirty="0" smtClean="0"/>
              <a:t>ᵒ</a:t>
            </a:r>
            <a:r>
              <a:rPr lang="ru-RU" sz="4000" dirty="0" smtClean="0"/>
              <a:t>1 = 20</a:t>
            </a:r>
            <a:r>
              <a:rPr lang="en-US" sz="4000" dirty="0" smtClean="0"/>
              <a:t>ᵒ</a:t>
            </a:r>
            <a:r>
              <a:rPr lang="ru-RU" sz="4000" dirty="0" smtClean="0"/>
              <a:t>С с горячей при </a:t>
            </a:r>
            <a:r>
              <a:rPr lang="ru-RU" sz="4000" dirty="0" err="1" smtClean="0"/>
              <a:t>t</a:t>
            </a:r>
            <a:r>
              <a:rPr lang="en-US" sz="4000" dirty="0" smtClean="0"/>
              <a:t>ᵒ</a:t>
            </a:r>
            <a:r>
              <a:rPr lang="ru-RU" sz="4000" dirty="0" smtClean="0"/>
              <a:t>2 = 80</a:t>
            </a:r>
            <a:r>
              <a:rPr lang="en-US" sz="4000" dirty="0" smtClean="0"/>
              <a:t>ᵒ</a:t>
            </a:r>
            <a:r>
              <a:rPr lang="ru-RU" sz="4000" dirty="0" smtClean="0"/>
              <a:t>C. Какие объёмы той и другой воды надо взять, чтобы температура воды стала равной </a:t>
            </a:r>
            <a:r>
              <a:rPr lang="ru-RU" sz="4000" dirty="0" err="1" smtClean="0"/>
              <a:t>t</a:t>
            </a:r>
            <a:r>
              <a:rPr lang="en-US" sz="4000" dirty="0" smtClean="0"/>
              <a:t>ᵒ</a:t>
            </a:r>
            <a:r>
              <a:rPr lang="ru-RU" sz="4000" dirty="0" smtClean="0"/>
              <a:t> = 45</a:t>
            </a:r>
            <a:r>
              <a:rPr lang="en-US" sz="4000" dirty="0" smtClean="0"/>
              <a:t>ᵒ</a:t>
            </a:r>
            <a:r>
              <a:rPr lang="ru-RU" sz="4000" dirty="0" smtClean="0"/>
              <a:t>C?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284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5080" y="321800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Решение</a:t>
            </a:r>
            <a:r>
              <a:rPr lang="en-US" sz="2000" dirty="0" smtClean="0"/>
              <a:t>:</a:t>
            </a:r>
            <a:endParaRPr lang="ru-RU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354575" y="932241"/>
                <a:ext cx="15680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</a:rPr>
                      <m:t>Q</m:t>
                    </m:r>
                  </m:oMath>
                </a14:m>
                <a:r>
                  <a:rPr lang="en-US" dirty="0" smtClean="0"/>
                  <a:t>₁=</a:t>
                </a:r>
                <a:r>
                  <a:rPr lang="en-US" dirty="0" err="1" smtClean="0"/>
                  <a:t>m₁c</a:t>
                </a:r>
                <a:r>
                  <a:rPr lang="en-US" dirty="0" smtClean="0"/>
                  <a:t>(t°-t₁°)=</a:t>
                </a:r>
                <a:endParaRPr lang="ru-RU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4575" y="932241"/>
                <a:ext cx="1568058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389" t="-8197" r="-1946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3745929" y="901463"/>
            <a:ext cx="1575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pv₁c</a:t>
            </a:r>
            <a:r>
              <a:rPr lang="en-US" sz="2000" dirty="0" smtClean="0"/>
              <a:t>(t-t₁)</a:t>
            </a:r>
            <a:endParaRPr lang="ru-RU" sz="2000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5148064" y="870685"/>
            <a:ext cx="4968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-количество  теплоты, полученное холодной водой.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179511" y="870685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Дано: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326110" y="1612153"/>
            <a:ext cx="228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Q ₂ =m ₂ c(t₂-t )=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067087" y="162303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𝑝𝑣</m:t>
                    </m:r>
                    <m:r>
                      <m:rPr>
                        <m:nor/>
                      </m:rPr>
                      <a:rPr lang="en-US" dirty="0" smtClean="0"/>
                      <m:t>₂</m:t>
                    </m:r>
                  </m:oMath>
                </a14:m>
                <a:r>
                  <a:rPr lang="en-US" dirty="0" smtClean="0"/>
                  <a:t>c(t₂ -t)</a:t>
                </a:r>
                <a:endParaRPr lang="ru-RU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087" y="1623039"/>
                <a:ext cx="1107996" cy="369332"/>
              </a:xfrm>
              <a:prstGeom prst="rect">
                <a:avLst/>
              </a:prstGeom>
              <a:blipFill rotWithShape="1">
                <a:blip r:embed="rId4"/>
                <a:stretch>
                  <a:fillRect t="-8197" r="-4945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Прямоугольник 18"/>
          <p:cNvSpPr/>
          <p:nvPr/>
        </p:nvSpPr>
        <p:spPr>
          <a:xfrm>
            <a:off x="5273610" y="1623039"/>
            <a:ext cx="40459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-</a:t>
            </a:r>
            <a:r>
              <a:rPr lang="ru-RU" dirty="0" smtClean="0"/>
              <a:t> количество  теплоты, отданное горячей водой.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326110" y="2326813"/>
            <a:ext cx="8499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Q₁ = Q₂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277011" y="2298906"/>
            <a:ext cx="3208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-Уравнение теплового баланса</a:t>
            </a:r>
            <a:endParaRPr lang="ru-RU" dirty="0"/>
          </a:p>
        </p:txBody>
      </p:sp>
      <p:graphicFrame>
        <p:nvGraphicFramePr>
          <p:cNvPr id="22" name="Объект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51614"/>
              </p:ext>
            </p:extLst>
          </p:nvPr>
        </p:nvGraphicFramePr>
        <p:xfrm>
          <a:off x="2244123" y="2852936"/>
          <a:ext cx="17716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Формула" r:id="rId5" imgW="965200" imgH="228600" progId="Equation.3">
                  <p:embed/>
                </p:oleObj>
              </mc:Choice>
              <mc:Fallback>
                <p:oleObj name="Формула" r:id="rId5" imgW="965200" imgH="228600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4123" y="2852936"/>
                        <a:ext cx="17716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633" y="2815709"/>
            <a:ext cx="165735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443" y="3374571"/>
            <a:ext cx="15430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388" y="3374571"/>
            <a:ext cx="141922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693" y="3820885"/>
            <a:ext cx="676275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3820885"/>
            <a:ext cx="9525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2475609" y="5157192"/>
            <a:ext cx="593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V₁ = </a:t>
            </a:r>
            <a:endParaRPr lang="en-US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495080" y="4682836"/>
            <a:ext cx="12698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V = </a:t>
            </a:r>
            <a:r>
              <a:rPr lang="en-US" dirty="0" smtClean="0">
                <a:solidFill>
                  <a:prstClr val="black"/>
                </a:solidFill>
              </a:rPr>
              <a:t>V₁ </a:t>
            </a:r>
            <a:r>
              <a:rPr lang="en-US" dirty="0">
                <a:solidFill>
                  <a:prstClr val="black"/>
                </a:solidFill>
              </a:rPr>
              <a:t>+ </a:t>
            </a:r>
            <a:r>
              <a:rPr lang="en-US" dirty="0" smtClean="0">
                <a:solidFill>
                  <a:prstClr val="black"/>
                </a:solidFill>
              </a:rPr>
              <a:t>V₂; 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938094" y="5157192"/>
            <a:ext cx="856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V – V₂. 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095750" y="4867502"/>
            <a:ext cx="2135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Общий объём воды</a:t>
            </a:r>
            <a:endParaRPr lang="ru-RU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5429264"/>
            <a:ext cx="5267325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1" y="1280687"/>
            <a:ext cx="899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V=150</a:t>
            </a:r>
            <a:r>
              <a:rPr lang="ru-RU" dirty="0"/>
              <a:t>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1" y="1612153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t₁=20°C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1" y="1981485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t₂=80°C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8708" y="2350817"/>
            <a:ext cx="817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t=45ᵒC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511" y="2668238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V₁=?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511" y="3005239"/>
            <a:ext cx="615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V₂=?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370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/>
      <p:bldP spid="11" grpId="0"/>
      <p:bldP spid="13" grpId="0"/>
      <p:bldP spid="15" grpId="0"/>
      <p:bldP spid="18" grpId="0" animBg="1"/>
      <p:bldP spid="19" grpId="0"/>
      <p:bldP spid="20" grpId="0"/>
      <p:bldP spid="21" grpId="0"/>
      <p:bldP spid="23" grpId="0"/>
      <p:bldP spid="24" grpId="0"/>
      <p:bldP spid="25" grpId="0"/>
      <p:bldP spid="26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5143512"/>
            <a:ext cx="5251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cs typeface="Aparajita" panose="020B0604020202020204" pitchFamily="34" charset="0"/>
              </a:rPr>
              <a:t>Ответ: </a:t>
            </a:r>
            <a:r>
              <a:rPr lang="en-US" sz="3600" dirty="0" smtClean="0">
                <a:latin typeface="Aparajita" panose="020B0604020202020204" pitchFamily="34" charset="0"/>
                <a:cs typeface="Aparajita" panose="020B0604020202020204" pitchFamily="34" charset="0"/>
              </a:rPr>
              <a:t>V₁= 87,5</a:t>
            </a:r>
            <a:r>
              <a:rPr lang="ru-RU" sz="3600" dirty="0" smtClean="0">
                <a:cs typeface="Aparajita" panose="020B0604020202020204" pitchFamily="34" charset="0"/>
              </a:rPr>
              <a:t>л;  </a:t>
            </a:r>
            <a:r>
              <a:rPr lang="en-US" sz="3600" dirty="0" smtClean="0">
                <a:latin typeface="Aparajita" panose="020B0604020202020204" pitchFamily="34" charset="0"/>
                <a:cs typeface="Aparajita" panose="020B0604020202020204" pitchFamily="34" charset="0"/>
              </a:rPr>
              <a:t>V₂= 62,5</a:t>
            </a:r>
            <a:r>
              <a:rPr lang="ru-RU" sz="3600" dirty="0" smtClean="0">
                <a:cs typeface="Aparajita" panose="020B0604020202020204" pitchFamily="34" charset="0"/>
              </a:rPr>
              <a:t>л </a:t>
            </a:r>
            <a:endParaRPr lang="ru-RU" sz="3600" dirty="0">
              <a:cs typeface="Aparajita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4025957"/>
            <a:ext cx="1462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parajita" panose="020B0604020202020204" pitchFamily="34" charset="0"/>
                <a:cs typeface="Aparajita" panose="020B0604020202020204" pitchFamily="34" charset="0"/>
              </a:rPr>
              <a:t>V₁= 87,5</a:t>
            </a:r>
            <a:r>
              <a:rPr lang="ru-RU" sz="2800" dirty="0">
                <a:cs typeface="Aparajita" panose="020B0604020202020204" pitchFamily="34" charset="0"/>
              </a:rPr>
              <a:t>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589262"/>
            <a:ext cx="198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Aparajita" panose="020B0604020202020204" pitchFamily="34" charset="0"/>
                <a:cs typeface="Aparajita" panose="020B0604020202020204" pitchFamily="34" charset="0"/>
              </a:rPr>
              <a:t>5(V-V₂)=  7V₂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129385"/>
            <a:ext cx="18662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Aparajita" panose="020B0604020202020204" pitchFamily="34" charset="0"/>
                <a:cs typeface="Aparajita" panose="020B0604020202020204" pitchFamily="34" charset="0"/>
              </a:rPr>
              <a:t>5V-5V₂= 7V₂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639696"/>
            <a:ext cx="14157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Aparajita" panose="020B0604020202020204" pitchFamily="34" charset="0"/>
                <a:cs typeface="Aparajita" panose="020B0604020202020204" pitchFamily="34" charset="0"/>
              </a:rPr>
              <a:t>5V= 12V₂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971600" y="2168424"/>
                <a:ext cx="1359668" cy="7079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latin typeface="Aparajita" panose="020B0604020202020204" pitchFamily="34" charset="0"/>
                    <a:cs typeface="Aparajita" panose="020B0604020202020204" pitchFamily="34" charset="0"/>
                  </a:rPr>
                  <a:t>V₂=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i="1" dirty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sz="2800" i="1" dirty="0">
                            <a:latin typeface="Cambria Math"/>
                          </a:rPr>
                          <m:t>12</m:t>
                        </m:r>
                        <m:r>
                          <m:rPr>
                            <m:nor/>
                          </m:rPr>
                          <a:rPr lang="en-US" sz="2800" dirty="0">
                            <a:latin typeface="Aparajita" panose="020B0604020202020204" pitchFamily="34" charset="0"/>
                            <a:cs typeface="Aparajita" panose="020B0604020202020204" pitchFamily="3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2800" dirty="0" smtClean="0">
                    <a:latin typeface="Aparajita" panose="020B0604020202020204" pitchFamily="34" charset="0"/>
                    <a:cs typeface="Aparajita" panose="020B0604020202020204" pitchFamily="34" charset="0"/>
                  </a:rPr>
                  <a:t>V</a:t>
                </a:r>
                <a:endParaRPr lang="en-US" sz="2800" dirty="0">
                  <a:latin typeface="Aparajita" panose="020B0604020202020204" pitchFamily="34" charset="0"/>
                  <a:cs typeface="Aparajita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2168424"/>
                <a:ext cx="1359668" cy="707951"/>
              </a:xfrm>
              <a:prstGeom prst="rect">
                <a:avLst/>
              </a:prstGeom>
              <a:blipFill rotWithShape="1">
                <a:blip r:embed="rId2"/>
                <a:stretch>
                  <a:fillRect l="-8969" r="-8520" b="-198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рямоугольник 7"/>
          <p:cNvSpPr/>
          <p:nvPr/>
        </p:nvSpPr>
        <p:spPr>
          <a:xfrm>
            <a:off x="971600" y="2846352"/>
            <a:ext cx="1462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Aparajita" panose="020B0604020202020204" pitchFamily="34" charset="0"/>
                <a:cs typeface="Aparajita" panose="020B0604020202020204" pitchFamily="34" charset="0"/>
              </a:rPr>
              <a:t>V₂= 62,5</a:t>
            </a:r>
            <a:r>
              <a:rPr lang="ru-RU" sz="2800" dirty="0">
                <a:cs typeface="Aparajita" panose="020B0604020202020204" pitchFamily="34" charset="0"/>
              </a:rPr>
              <a:t>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971600" y="3364220"/>
                <a:ext cx="3435556" cy="7273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latin typeface="Aparajita" panose="020B0604020202020204" pitchFamily="34" charset="0"/>
                    <a:cs typeface="Aparajita" panose="020B0604020202020204" pitchFamily="34" charset="0"/>
                  </a:rPr>
                  <a:t>V₁= V-V₂= V-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dirty="0">
                            <a:latin typeface="Aparajita" panose="020B0604020202020204" pitchFamily="34" charset="0"/>
                            <a:cs typeface="Aparajita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dirty="0">
                            <a:latin typeface="Aparajita" panose="020B0604020202020204" pitchFamily="34" charset="0"/>
                            <a:cs typeface="Aparajita" panose="020B0604020202020204" pitchFamily="34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sz="2800" dirty="0" smtClean="0">
                    <a:latin typeface="Aparajita" panose="020B0604020202020204" pitchFamily="34" charset="0"/>
                    <a:cs typeface="Aparajita" panose="020B0604020202020204" pitchFamily="34" charset="0"/>
                  </a:rPr>
                  <a:t>V</a:t>
                </a:r>
                <a:r>
                  <a:rPr lang="en-US" sz="2800" dirty="0">
                    <a:latin typeface="Aparajita" panose="020B0604020202020204" pitchFamily="34" charset="0"/>
                    <a:cs typeface="Aparajita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i="1" dirty="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en-US" sz="2800" i="1" dirty="0">
                            <a:latin typeface="Cambria Math"/>
                          </a:rPr>
                          <m:t>12</m:t>
                        </m:r>
                        <m:r>
                          <m:rPr>
                            <m:nor/>
                          </m:rPr>
                          <a:rPr lang="en-US" sz="2800" dirty="0">
                            <a:latin typeface="Aparajita" panose="020B0604020202020204" pitchFamily="34" charset="0"/>
                            <a:cs typeface="Aparajita" panose="020B0604020202020204" pitchFamily="3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2800" dirty="0" smtClean="0">
                    <a:latin typeface="Aparajita" panose="020B0604020202020204" pitchFamily="34" charset="0"/>
                    <a:cs typeface="Aparajita" panose="020B0604020202020204" pitchFamily="34" charset="0"/>
                  </a:rPr>
                  <a:t>V</a:t>
                </a:r>
                <a:endParaRPr lang="en-US" sz="2800" dirty="0">
                  <a:latin typeface="Aparajita" panose="020B0604020202020204" pitchFamily="34" charset="0"/>
                  <a:cs typeface="Aparajita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3364220"/>
                <a:ext cx="3435556" cy="727315"/>
              </a:xfrm>
              <a:prstGeom prst="rect">
                <a:avLst/>
              </a:prstGeom>
              <a:blipFill rotWithShape="1">
                <a:blip r:embed="rId3"/>
                <a:stretch>
                  <a:fillRect l="-3546" r="-2660" b="-193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839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  <p:bldP spid="4" grpId="0"/>
      <p:bldP spid="6" grpId="0"/>
      <p:bldP spid="7" grpId="0" animBg="1"/>
      <p:bldP spid="8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28"/>
            <a:ext cx="82089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2. </a:t>
            </a:r>
            <a:r>
              <a:rPr lang="ru-RU" sz="3600" dirty="0" smtClean="0"/>
              <a:t>В </a:t>
            </a:r>
            <a:r>
              <a:rPr lang="ru-RU" sz="3600" dirty="0"/>
              <a:t>калориметр с теплоёмкостью С = 90 </a:t>
            </a:r>
            <a:r>
              <a:rPr lang="ru-RU" sz="3600" dirty="0" smtClean="0"/>
              <a:t>Дж/</a:t>
            </a:r>
            <a:r>
              <a:rPr lang="en-US" sz="3600" dirty="0" smtClean="0"/>
              <a:t>ᵒ</a:t>
            </a:r>
            <a:r>
              <a:rPr lang="ru-RU" sz="3600" dirty="0" smtClean="0"/>
              <a:t>С </a:t>
            </a:r>
            <a:r>
              <a:rPr lang="ru-RU" sz="3600" dirty="0"/>
              <a:t>было налито </a:t>
            </a:r>
            <a:r>
              <a:rPr lang="ru-RU" sz="3600" dirty="0" err="1" smtClean="0"/>
              <a:t>m</a:t>
            </a:r>
            <a:r>
              <a:rPr lang="ru-RU" sz="3600" dirty="0" smtClean="0"/>
              <a:t>₁ </a:t>
            </a:r>
            <a:r>
              <a:rPr lang="ru-RU" sz="3600" dirty="0"/>
              <a:t>= 300 г масла при </a:t>
            </a:r>
            <a:r>
              <a:rPr lang="ru-RU" sz="3600" dirty="0" err="1" smtClean="0"/>
              <a:t>t</a:t>
            </a:r>
            <a:r>
              <a:rPr lang="en-US" sz="3600" dirty="0" smtClean="0"/>
              <a:t>ᵒ</a:t>
            </a:r>
            <a:r>
              <a:rPr lang="ru-RU" sz="3600" dirty="0" smtClean="0"/>
              <a:t>₁ </a:t>
            </a:r>
            <a:r>
              <a:rPr lang="ru-RU" sz="3600" dirty="0"/>
              <a:t>= </a:t>
            </a:r>
            <a:r>
              <a:rPr lang="ru-RU" sz="3600" dirty="0" smtClean="0"/>
              <a:t>15</a:t>
            </a:r>
            <a:r>
              <a:rPr lang="en-US" sz="3600" dirty="0" smtClean="0"/>
              <a:t>ᵒ</a:t>
            </a:r>
            <a:r>
              <a:rPr lang="ru-RU" sz="3600" dirty="0" smtClean="0"/>
              <a:t>C</a:t>
            </a:r>
            <a:r>
              <a:rPr lang="ru-RU" sz="3600" dirty="0"/>
              <a:t>. После опускания в масло стального тела массой </a:t>
            </a:r>
            <a:r>
              <a:rPr lang="ru-RU" sz="3600" dirty="0" smtClean="0"/>
              <a:t>m</a:t>
            </a:r>
            <a:r>
              <a:rPr lang="ru-RU" sz="3600" dirty="0"/>
              <a:t>₂</a:t>
            </a:r>
            <a:r>
              <a:rPr lang="ru-RU" sz="3600" dirty="0" smtClean="0"/>
              <a:t> </a:t>
            </a:r>
            <a:r>
              <a:rPr lang="ru-RU" sz="3600" dirty="0"/>
              <a:t>= 400 г при </a:t>
            </a:r>
            <a:r>
              <a:rPr lang="ru-RU" sz="3600" dirty="0" smtClean="0"/>
              <a:t>t</a:t>
            </a:r>
            <a:r>
              <a:rPr lang="en-US" sz="3600" dirty="0" smtClean="0"/>
              <a:t>ᵒ</a:t>
            </a:r>
            <a:r>
              <a:rPr lang="ru-RU" sz="3600" dirty="0" smtClean="0"/>
              <a:t>₂ </a:t>
            </a:r>
            <a:r>
              <a:rPr lang="ru-RU" sz="3600" dirty="0"/>
              <a:t>= </a:t>
            </a:r>
            <a:r>
              <a:rPr lang="ru-RU" sz="3600" dirty="0" smtClean="0"/>
              <a:t>130</a:t>
            </a:r>
            <a:r>
              <a:rPr lang="en-US" sz="3600" dirty="0" smtClean="0"/>
              <a:t>ᵒ</a:t>
            </a:r>
            <a:r>
              <a:rPr lang="ru-RU" sz="3600" dirty="0" smtClean="0"/>
              <a:t>С </a:t>
            </a:r>
            <a:r>
              <a:rPr lang="ru-RU" sz="3600" dirty="0"/>
              <a:t>установилась температура </a:t>
            </a:r>
            <a:r>
              <a:rPr lang="ru-RU" sz="3600" dirty="0" err="1" smtClean="0"/>
              <a:t>t</a:t>
            </a:r>
            <a:r>
              <a:rPr lang="en-US" sz="3600" dirty="0" smtClean="0"/>
              <a:t>ᵒ</a:t>
            </a:r>
            <a:r>
              <a:rPr lang="ru-RU" sz="3600" dirty="0" smtClean="0"/>
              <a:t> </a:t>
            </a:r>
            <a:r>
              <a:rPr lang="ru-RU" sz="3600" dirty="0"/>
              <a:t>= </a:t>
            </a:r>
            <a:r>
              <a:rPr lang="ru-RU" sz="3600" dirty="0" smtClean="0"/>
              <a:t>40</a:t>
            </a:r>
            <a:r>
              <a:rPr lang="en-US" sz="3600" dirty="0" smtClean="0"/>
              <a:t>ᵒ</a:t>
            </a:r>
            <a:r>
              <a:rPr lang="ru-RU" sz="3600" dirty="0" smtClean="0"/>
              <a:t>С</a:t>
            </a:r>
            <a:r>
              <a:rPr lang="ru-RU" sz="3600" dirty="0"/>
              <a:t>. Какова, по данным опыта, удельная теплоёмкость </a:t>
            </a:r>
            <a:r>
              <a:rPr lang="ru-RU" sz="3600" dirty="0" smtClean="0"/>
              <a:t>с₁ </a:t>
            </a:r>
            <a:r>
              <a:rPr lang="ru-RU" sz="3600" dirty="0"/>
              <a:t>масла, если удельная теплоёмкость стали </a:t>
            </a:r>
            <a:r>
              <a:rPr lang="ru-RU" sz="3600" dirty="0" smtClean="0"/>
              <a:t>с₂ </a:t>
            </a:r>
            <a:r>
              <a:rPr lang="ru-RU" sz="3600" dirty="0"/>
              <a:t>= 460 Дж/(</a:t>
            </a:r>
            <a:r>
              <a:rPr lang="ru-RU" sz="3600" dirty="0" smtClean="0"/>
              <a:t>кг·</a:t>
            </a:r>
            <a:r>
              <a:rPr lang="en-US" sz="3600" dirty="0" smtClean="0"/>
              <a:t>ᵒ</a:t>
            </a:r>
            <a:r>
              <a:rPr lang="ru-RU" sz="3600" dirty="0" smtClean="0"/>
              <a:t>С)? </a:t>
            </a:r>
            <a:r>
              <a:rPr lang="ru-RU" sz="3600" dirty="0"/>
              <a:t>Потерями энергии пренебречь. </a:t>
            </a:r>
          </a:p>
        </p:txBody>
      </p:sp>
    </p:spTree>
    <p:extLst>
      <p:ext uri="{BB962C8B-B14F-4D97-AF65-F5344CB8AC3E}">
        <p14:creationId xmlns:p14="http://schemas.microsoft.com/office/powerpoint/2010/main" val="63814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4818" y="477472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Дано: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4818" y="915605"/>
            <a:ext cx="1473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 = 90 Дж/</a:t>
            </a:r>
            <a:r>
              <a:rPr lang="en-US" dirty="0" smtClean="0"/>
              <a:t>ᵒC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64818" y="1284937"/>
            <a:ext cx="18838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m₁ = 300 </a:t>
            </a:r>
            <a:r>
              <a:rPr lang="ru-RU" dirty="0" smtClean="0"/>
              <a:t>г = 0</a:t>
            </a:r>
            <a:r>
              <a:rPr lang="en-US" dirty="0" smtClean="0"/>
              <a:t>,3 </a:t>
            </a:r>
            <a:r>
              <a:rPr lang="ru-RU" dirty="0" smtClean="0"/>
              <a:t>кг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714488"/>
            <a:ext cx="1058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t°₁ = 15ᵒC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143116"/>
            <a:ext cx="1957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m₂ = 400 </a:t>
            </a:r>
            <a:r>
              <a:rPr lang="ru-RU" dirty="0" smtClean="0"/>
              <a:t>г = 0,4 кг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2500306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t°₂ = 130</a:t>
            </a:r>
            <a:r>
              <a:rPr lang="ru-RU" dirty="0" smtClean="0"/>
              <a:t>ᵒС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3214686"/>
            <a:ext cx="2000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  <a:r>
              <a:rPr lang="ru-RU" dirty="0" smtClean="0"/>
              <a:t>₂ = 460 Дж/(кг·</a:t>
            </a:r>
            <a:r>
              <a:rPr lang="en-US" dirty="0" smtClean="0"/>
              <a:t>ᵒC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42910" y="3786190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С₁-?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071934" y="428604"/>
            <a:ext cx="11255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Решение: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399546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850849" y="809936"/>
                <a:ext cx="34095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Q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₁=</m:t>
                    </m:r>
                    <m:r>
                      <a:rPr lang="en-US" b="0" i="1" smtClean="0">
                        <a:latin typeface="Cambria Math"/>
                      </a:rPr>
                      <m:t>𝑚</m:t>
                    </m:r>
                    <m:r>
                      <a:rPr lang="en-US" b="0" i="1" smtClean="0">
                        <a:latin typeface="Cambria Math"/>
                      </a:rPr>
                      <m:t>₁</m:t>
                    </m:r>
                    <m:r>
                      <a:rPr lang="en-US" b="0" i="1" smtClean="0">
                        <a:latin typeface="Cambria Math"/>
                      </a:rPr>
                      <m:t>𝑐</m:t>
                    </m:r>
                    <m:r>
                      <a:rPr lang="en-US" b="0" i="1" smtClean="0">
                        <a:latin typeface="Cambria Math"/>
                      </a:rPr>
                      <m:t>₁(</m:t>
                    </m:r>
                  </m:oMath>
                </a14:m>
                <a:r>
                  <a:rPr lang="en-US" dirty="0" smtClean="0"/>
                  <a:t>t-t₁)</a:t>
                </a:r>
                <a:endParaRPr lang="ru-RU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0849" y="809936"/>
                <a:ext cx="3409528" cy="369332"/>
              </a:xfrm>
              <a:prstGeom prst="rect">
                <a:avLst/>
              </a:prstGeom>
              <a:blipFill rotWithShape="1">
                <a:blip r:embed="rId2"/>
                <a:stretch>
                  <a:fillRect l="-1610" t="-8333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Прямоугольник 19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643438" y="785794"/>
            <a:ext cx="4362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r>
              <a:rPr lang="ru-RU" dirty="0" smtClean="0"/>
              <a:t>количество  теплоты, полученное маслом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815756" y="1221550"/>
                <a:ext cx="16832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i="1">
                          <a:latin typeface="Cambria Math"/>
                        </a:rPr>
                        <m:t>Q</m:t>
                      </m:r>
                      <m:r>
                        <a:rPr lang="en-US" i="1">
                          <a:latin typeface="Cambria Math"/>
                        </a:rPr>
                        <m:t>₂=</m:t>
                      </m:r>
                      <m:r>
                        <a:rPr lang="en-US" b="0" i="1" smtClean="0">
                          <a:latin typeface="Cambria Math"/>
                        </a:rPr>
                        <m:t>𝐶</m:t>
                      </m:r>
                      <m:r>
                        <a:rPr lang="en-US" b="0" i="1" smtClean="0">
                          <a:latin typeface="Cambria Math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</a:rPr>
                        <m:t>−</m:t>
                      </m:r>
                      <m:r>
                        <a:rPr lang="en-US" b="0" i="1" smtClean="0">
                          <a:latin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</a:rPr>
                        <m:t>₁)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5756" y="1221550"/>
                <a:ext cx="1683218" cy="369332"/>
              </a:xfrm>
              <a:prstGeom prst="rect">
                <a:avLst/>
              </a:prstGeom>
              <a:blipFill rotWithShape="1">
                <a:blip r:embed="rId3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Прямоугольник 22"/>
          <p:cNvSpPr/>
          <p:nvPr/>
        </p:nvSpPr>
        <p:spPr>
          <a:xfrm>
            <a:off x="4736648" y="1199583"/>
            <a:ext cx="46691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-</a:t>
            </a:r>
            <a:r>
              <a:rPr lang="ru-RU" dirty="0" smtClean="0"/>
              <a:t>количество  теплоты, полученное калориметром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714876" y="1785926"/>
            <a:ext cx="3952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-</a:t>
            </a:r>
            <a:r>
              <a:rPr lang="ru-RU" dirty="0" smtClean="0"/>
              <a:t>количество  теплоты, отданное телом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928926" y="2357430"/>
            <a:ext cx="228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Q₁</a:t>
            </a:r>
            <a:r>
              <a:rPr lang="ru-RU" dirty="0" smtClean="0"/>
              <a:t> </a:t>
            </a:r>
            <a:r>
              <a:rPr lang="en-US" dirty="0" smtClean="0"/>
              <a:t>+</a:t>
            </a:r>
            <a:r>
              <a:rPr lang="ru-RU" dirty="0" smtClean="0"/>
              <a:t> </a:t>
            </a:r>
            <a:r>
              <a:rPr lang="en-US" dirty="0" smtClean="0"/>
              <a:t>Q₂</a:t>
            </a:r>
            <a:r>
              <a:rPr lang="ru-RU" dirty="0" smtClean="0"/>
              <a:t> 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  <a:r>
              <a:rPr lang="en-US" dirty="0" smtClean="0"/>
              <a:t>Q₃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4061011" y="2334792"/>
            <a:ext cx="3421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-</a:t>
            </a:r>
            <a:r>
              <a:rPr lang="ru-RU" dirty="0" smtClean="0"/>
              <a:t>   уравнение теплового баланса 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2836764" y="2736390"/>
            <a:ext cx="4647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m₁c</a:t>
            </a:r>
            <a:r>
              <a:rPr lang="en-US" dirty="0" smtClean="0"/>
              <a:t>₁</a:t>
            </a:r>
            <a:r>
              <a:rPr lang="ru-RU" dirty="0" smtClean="0"/>
              <a:t> </a:t>
            </a:r>
            <a:r>
              <a:rPr lang="en-US" dirty="0" smtClean="0"/>
              <a:t>(t</a:t>
            </a:r>
            <a:r>
              <a:rPr lang="ru-RU" dirty="0" smtClean="0"/>
              <a:t> </a:t>
            </a:r>
            <a:r>
              <a:rPr lang="en-US" dirty="0" smtClean="0"/>
              <a:t>-</a:t>
            </a:r>
            <a:r>
              <a:rPr lang="ru-RU" dirty="0" smtClean="0"/>
              <a:t> </a:t>
            </a:r>
            <a:r>
              <a:rPr lang="en-US" dirty="0" smtClean="0"/>
              <a:t>t₁)</a:t>
            </a:r>
            <a:r>
              <a:rPr lang="ru-RU" dirty="0" smtClean="0"/>
              <a:t> </a:t>
            </a:r>
            <a:r>
              <a:rPr lang="en-US" dirty="0" smtClean="0"/>
              <a:t>+</a:t>
            </a:r>
            <a:r>
              <a:rPr lang="ru-RU" dirty="0" smtClean="0"/>
              <a:t> </a:t>
            </a:r>
            <a:r>
              <a:rPr lang="en-US" dirty="0" smtClean="0"/>
              <a:t>C</a:t>
            </a:r>
            <a:r>
              <a:rPr lang="ru-RU" dirty="0" smtClean="0"/>
              <a:t> </a:t>
            </a:r>
            <a:r>
              <a:rPr lang="en-US" dirty="0" smtClean="0"/>
              <a:t>(t</a:t>
            </a:r>
            <a:r>
              <a:rPr lang="ru-RU" dirty="0" smtClean="0"/>
              <a:t> </a:t>
            </a:r>
            <a:r>
              <a:rPr lang="en-US" dirty="0" smtClean="0"/>
              <a:t>-</a:t>
            </a:r>
            <a:r>
              <a:rPr lang="ru-RU" dirty="0" smtClean="0"/>
              <a:t> </a:t>
            </a:r>
            <a:r>
              <a:rPr lang="en-US" dirty="0" smtClean="0"/>
              <a:t>t₁)</a:t>
            </a:r>
            <a:r>
              <a:rPr lang="ru-RU" dirty="0" smtClean="0"/>
              <a:t> 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  <a:r>
              <a:rPr lang="en-US" dirty="0" err="1" smtClean="0"/>
              <a:t>m₂c</a:t>
            </a:r>
            <a:r>
              <a:rPr lang="en-US" dirty="0" smtClean="0"/>
              <a:t>₂</a:t>
            </a:r>
            <a:r>
              <a:rPr lang="ru-RU" dirty="0" smtClean="0"/>
              <a:t> </a:t>
            </a:r>
            <a:r>
              <a:rPr lang="en-US" dirty="0" smtClean="0"/>
              <a:t>(t₂</a:t>
            </a:r>
            <a:r>
              <a:rPr lang="ru-RU" dirty="0" smtClean="0"/>
              <a:t> </a:t>
            </a:r>
            <a:r>
              <a:rPr lang="en-US" dirty="0" smtClean="0"/>
              <a:t>-</a:t>
            </a:r>
            <a:r>
              <a:rPr lang="ru-RU" dirty="0" smtClean="0"/>
              <a:t> </a:t>
            </a:r>
            <a:r>
              <a:rPr lang="en-US" dirty="0" smtClean="0"/>
              <a:t>t)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943400" y="3277382"/>
            <a:ext cx="4297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</a:t>
            </a:r>
            <a:r>
              <a:rPr lang="en-US" dirty="0" err="1" smtClean="0"/>
              <a:t>m₁c</a:t>
            </a:r>
            <a:r>
              <a:rPr lang="en-US" dirty="0" smtClean="0"/>
              <a:t>₁</a:t>
            </a:r>
            <a:r>
              <a:rPr lang="ru-RU" dirty="0" smtClean="0"/>
              <a:t> </a:t>
            </a:r>
            <a:r>
              <a:rPr lang="en-US" dirty="0" smtClean="0"/>
              <a:t>+</a:t>
            </a:r>
            <a:r>
              <a:rPr lang="ru-RU" dirty="0" smtClean="0"/>
              <a:t> </a:t>
            </a:r>
            <a:r>
              <a:rPr lang="en-US" dirty="0" smtClean="0"/>
              <a:t>c)</a:t>
            </a:r>
            <a:r>
              <a:rPr lang="ru-RU" dirty="0" smtClean="0"/>
              <a:t> </a:t>
            </a:r>
            <a:r>
              <a:rPr lang="en-US" dirty="0" smtClean="0"/>
              <a:t>(t</a:t>
            </a:r>
            <a:r>
              <a:rPr lang="ru-RU" dirty="0" smtClean="0"/>
              <a:t> </a:t>
            </a:r>
            <a:r>
              <a:rPr lang="en-US" dirty="0" smtClean="0"/>
              <a:t>-</a:t>
            </a:r>
            <a:r>
              <a:rPr lang="ru-RU" dirty="0" smtClean="0"/>
              <a:t> </a:t>
            </a:r>
            <a:r>
              <a:rPr lang="en-US" dirty="0" smtClean="0"/>
              <a:t>t₁)</a:t>
            </a:r>
            <a:r>
              <a:rPr lang="ru-RU" dirty="0" smtClean="0"/>
              <a:t> 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  <a:r>
              <a:rPr lang="en-US" dirty="0" smtClean="0"/>
              <a:t>m₂</a:t>
            </a:r>
            <a:r>
              <a:rPr lang="ru-RU" dirty="0" smtClean="0"/>
              <a:t> </a:t>
            </a:r>
            <a:r>
              <a:rPr lang="en-US" dirty="0" smtClean="0"/>
              <a:t>c₂</a:t>
            </a:r>
            <a:r>
              <a:rPr lang="ru-RU" dirty="0" smtClean="0"/>
              <a:t> </a:t>
            </a:r>
            <a:r>
              <a:rPr lang="en-US" dirty="0" smtClean="0"/>
              <a:t>(t₂-t)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2796419" y="4590420"/>
                <a:ext cx="3902453" cy="504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C₁=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 </m:t>
                        </m:r>
                        <m:r>
                          <a:rPr lang="en-US" b="0" i="1" smtClean="0">
                            <a:latin typeface="Cambria Math"/>
                          </a:rPr>
                          <m:t>𝑚</m:t>
                        </m:r>
                        <m:r>
                          <a:rPr lang="en-US" b="0" i="1" smtClean="0">
                            <a:latin typeface="Cambria Math"/>
                          </a:rPr>
                          <m:t>₂   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𝑚</m:t>
                        </m:r>
                        <m:r>
                          <a:rPr lang="en-US" b="0" i="1" smtClean="0">
                            <a:latin typeface="Cambria Math"/>
                          </a:rPr>
                          <m:t>₁</m:t>
                        </m:r>
                      </m:den>
                    </m:f>
                  </m:oMath>
                </a14:m>
                <a:r>
                  <a:rPr lang="en-US" dirty="0" smtClean="0"/>
                  <a:t>C₂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/>
                          </a:rPr>
                          <m:t>₂−</m:t>
                        </m:r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/>
                          </a:rPr>
                          <m:t>₁</m:t>
                        </m:r>
                      </m:den>
                    </m:f>
                  </m:oMath>
                </a14:m>
                <a:r>
                  <a:rPr lang="en-US" dirty="0" smtClean="0"/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𝑚</m:t>
                        </m:r>
                        <m:r>
                          <a:rPr lang="en-US" b="0" i="1" smtClean="0">
                            <a:latin typeface="Cambria Math"/>
                          </a:rPr>
                          <m:t>₁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6419" y="4590420"/>
                <a:ext cx="3902453" cy="504946"/>
              </a:xfrm>
              <a:prstGeom prst="rect">
                <a:avLst/>
              </a:prstGeom>
              <a:blipFill rotWithShape="1">
                <a:blip r:embed="rId4"/>
                <a:stretch>
                  <a:fillRect l="-1406" b="-24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2943400" y="4132249"/>
                <a:ext cx="1772921" cy="5049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m₁c₁=</a:t>
                </a:r>
                <a:r>
                  <a:rPr lang="en-US" dirty="0" err="1" smtClean="0"/>
                  <a:t>m₂c</a:t>
                </a:r>
                <a:r>
                  <a:rPr lang="en-US" dirty="0" smtClean="0"/>
                  <a:t>₂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/>
                          </a:rPr>
                          <m:t>₂−</m:t>
                        </m:r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/>
                          </a:rPr>
                          <m:t>₁</m:t>
                        </m:r>
                      </m:den>
                    </m:f>
                  </m:oMath>
                </a14:m>
                <a:r>
                  <a:rPr lang="en-US" dirty="0" smtClean="0"/>
                  <a:t>- C</a:t>
                </a:r>
                <a:endParaRPr lang="ru-RU" dirty="0"/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3400" y="4132249"/>
                <a:ext cx="1772921" cy="504946"/>
              </a:xfrm>
              <a:prstGeom prst="rect">
                <a:avLst/>
              </a:prstGeom>
              <a:blipFill rotWithShape="1">
                <a:blip r:embed="rId5"/>
                <a:stretch>
                  <a:fillRect l="-3093" r="-1718" b="-24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/>
          <p:cNvSpPr txBox="1"/>
          <p:nvPr/>
        </p:nvSpPr>
        <p:spPr>
          <a:xfrm>
            <a:off x="642910" y="2857496"/>
            <a:ext cx="817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t=40ᵒC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2928926" y="1785926"/>
            <a:ext cx="1463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Q₃= </a:t>
            </a:r>
            <a:r>
              <a:rPr lang="en-US" dirty="0" err="1" smtClean="0"/>
              <a:t>m₂c</a:t>
            </a:r>
            <a:r>
              <a:rPr lang="en-US" dirty="0" smtClean="0"/>
              <a:t>₂(t₂-t)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3000364" y="5214950"/>
                <a:ext cx="1471878" cy="4911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C₁= 1908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i="1" dirty="0">
                            <a:latin typeface="Cambria Math"/>
                          </a:rPr>
                          <m:t>Дж</m:t>
                        </m:r>
                      </m:num>
                      <m:den>
                        <m:r>
                          <a:rPr lang="ru-RU" i="1" dirty="0">
                            <a:latin typeface="Cambria Math"/>
                          </a:rPr>
                          <m:t>кг</m:t>
                        </m:r>
                        <m:r>
                          <a:rPr lang="en-US" i="1" dirty="0">
                            <a:latin typeface="Cambria Math"/>
                          </a:rPr>
                          <m:t> ᵒ</m:t>
                        </m:r>
                        <m:r>
                          <a:rPr lang="ru-RU" i="1" dirty="0">
                            <a:latin typeface="Cambria Math"/>
                          </a:rPr>
                          <m:t>С</m:t>
                        </m:r>
                        <m:r>
                          <m:rPr>
                            <m:nor/>
                          </m:rPr>
                          <a:rPr lang="ru-RU" dirty="0"/>
                          <m:t> 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0364" y="5214950"/>
                <a:ext cx="1471878" cy="491160"/>
              </a:xfrm>
              <a:prstGeom prst="rect">
                <a:avLst/>
              </a:prstGeom>
              <a:blipFill rotWithShape="1">
                <a:blip r:embed="rId7"/>
                <a:stretch>
                  <a:fillRect l="-3306" b="-74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2928926" y="5786454"/>
                <a:ext cx="2225994" cy="4916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/>
                  <a:t>Ответ: </a:t>
                </a:r>
                <a:r>
                  <a:rPr lang="en-US" dirty="0" smtClean="0"/>
                  <a:t>C₁= 1908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i="1" dirty="0">
                            <a:latin typeface="Cambria Math"/>
                          </a:rPr>
                          <m:t>Дж</m:t>
                        </m:r>
                      </m:num>
                      <m:den>
                        <m:r>
                          <m:rPr>
                            <m:nor/>
                          </m:rPr>
                          <a:rPr lang="ru-RU" dirty="0"/>
                          <m:t>кг</m:t>
                        </m:r>
                        <m:r>
                          <m:rPr>
                            <m:nor/>
                          </m:rPr>
                          <a:rPr lang="en-US" dirty="0"/>
                          <m:t> ᵒ</m:t>
                        </m:r>
                        <m:r>
                          <m:rPr>
                            <m:nor/>
                          </m:rPr>
                          <a:rPr lang="ru-RU" dirty="0"/>
                          <m:t>С 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8926" y="5786454"/>
                <a:ext cx="2225994" cy="491609"/>
              </a:xfrm>
              <a:prstGeom prst="rect">
                <a:avLst/>
              </a:prstGeom>
              <a:blipFill rotWithShape="1">
                <a:blip r:embed="rId8"/>
                <a:stretch>
                  <a:fillRect l="-2186" b="-74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871179" y="3646714"/>
                <a:ext cx="1739259" cy="5049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m₁c₁+c=</a:t>
                </a:r>
                <a:r>
                  <a:rPr lang="en-US" dirty="0" err="1" smtClean="0"/>
                  <a:t>m₂c</a:t>
                </a:r>
                <a:r>
                  <a:rPr lang="en-US" dirty="0" smtClean="0"/>
                  <a:t>₂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/>
                          </a:rPr>
                          <m:t>₂−</m:t>
                        </m:r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/>
                          </a:rPr>
                          <m:t>₁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1179" y="3646714"/>
                <a:ext cx="1739259" cy="504946"/>
              </a:xfrm>
              <a:prstGeom prst="rect">
                <a:avLst/>
              </a:prstGeom>
              <a:blipFill rotWithShape="1">
                <a:blip r:embed="rId9"/>
                <a:stretch>
                  <a:fillRect l="-3158" b="-24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62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9" grpId="0" animBg="1"/>
      <p:bldP spid="21" grpId="0"/>
      <p:bldP spid="22" grpId="0" animBg="1"/>
      <p:bldP spid="23" grpId="0"/>
      <p:bldP spid="25" grpId="0"/>
      <p:bldP spid="27" grpId="0"/>
      <p:bldP spid="28" grpId="0"/>
      <p:bldP spid="29" grpId="0"/>
      <p:bldP spid="30" grpId="0"/>
      <p:bldP spid="32" grpId="0" animBg="1"/>
      <p:bldP spid="35" grpId="0" animBg="1"/>
      <p:bldP spid="36" grpId="0"/>
      <p:bldP spid="37" grpId="0"/>
      <p:bldP spid="38" grpId="0" animBg="1"/>
      <p:bldP spid="39" grpId="0" animBg="1"/>
      <p:bldP spid="2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1403</Words>
  <Application>Microsoft Office PowerPoint</Application>
  <PresentationFormat>Экран (4:3)</PresentationFormat>
  <Paragraphs>144</Paragraphs>
  <Slides>13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53</cp:revision>
  <dcterms:created xsi:type="dcterms:W3CDTF">2017-01-31T16:37:03Z</dcterms:created>
  <dcterms:modified xsi:type="dcterms:W3CDTF">2017-02-07T17:08:08Z</dcterms:modified>
</cp:coreProperties>
</file>