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6" r:id="rId1"/>
  </p:sldMasterIdLst>
  <p:sldIdLst>
    <p:sldId id="272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1" r:id="rId10"/>
    <p:sldId id="280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299" r:id="rId29"/>
    <p:sldId id="300" r:id="rId30"/>
    <p:sldId id="301" r:id="rId31"/>
    <p:sldId id="302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74E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92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80F173-AADC-4D94-A130-1832BB0DE79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D9912D-A009-4CF5-ABF3-C42D4DD3335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63D18D-F9C2-42FC-9CB2-3CB47734ABA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9848E8-948A-400E-99B9-23EE6FF855F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61EF0D-EA6A-498E-9AAB-0ED789DA269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8C008F-46B2-4E0E-B3D1-E1ADD45C71D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5A85F4-3F01-4DCE-AD1F-7B535ABC4EA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74A4836-CD6A-4E3E-8016-5558380B5D1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A6EBD9-CFE4-449C-8681-67A527CDFFB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pPr>
              <a:defRPr/>
            </a:pPr>
            <a:fld id="{7307C0F3-F14D-40DF-9E54-D26A2E29CB4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8CCE06-84A4-405A-A6C4-CE578E3CCAA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97CCCF00-6D52-4382-B9A6-3FE7B8B79D8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27" r:id="rId1"/>
    <p:sldLayoutId id="2147484128" r:id="rId2"/>
    <p:sldLayoutId id="2147484129" r:id="rId3"/>
    <p:sldLayoutId id="2147484130" r:id="rId4"/>
    <p:sldLayoutId id="2147484131" r:id="rId5"/>
    <p:sldLayoutId id="2147484132" r:id="rId6"/>
    <p:sldLayoutId id="2147484133" r:id="rId7"/>
    <p:sldLayoutId id="2147484134" r:id="rId8"/>
    <p:sldLayoutId id="2147484135" r:id="rId9"/>
    <p:sldLayoutId id="2147484136" r:id="rId10"/>
    <p:sldLayoutId id="2147484137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0" grpId="0" build="p"/>
    </p:bldLst>
  </p:timing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980728"/>
            <a:ext cx="7772400" cy="324455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Патриотическое воспитание средствами изобразительного искусства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572000" y="4797425"/>
            <a:ext cx="4321175" cy="17272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000" dirty="0" smtClean="0"/>
              <a:t>Учитель изобразительного искусства МАОУ СОШ №64</a:t>
            </a:r>
          </a:p>
          <a:p>
            <a:pPr eaLnBrk="1" hangingPunct="1">
              <a:defRPr/>
            </a:pPr>
            <a:r>
              <a:rPr lang="ru-RU" sz="2000" dirty="0" smtClean="0"/>
              <a:t> г. Перми</a:t>
            </a:r>
            <a:r>
              <a:rPr lang="ru-RU" sz="2400" dirty="0"/>
              <a:t> </a:t>
            </a:r>
            <a:r>
              <a:rPr lang="ru-RU" sz="2400" dirty="0" smtClean="0"/>
              <a:t>Беляевой И.Ю</a:t>
            </a:r>
            <a:r>
              <a:rPr lang="ru-RU" sz="2400" dirty="0" smtClean="0"/>
              <a:t>.</a:t>
            </a:r>
          </a:p>
          <a:p>
            <a:pPr eaLnBrk="1" hangingPunct="1">
              <a:defRPr/>
            </a:pPr>
            <a:r>
              <a:rPr lang="ru-RU" sz="2400" smtClean="0"/>
              <a:t>2018 год</a:t>
            </a:r>
            <a:endParaRPr lang="ru-RU" sz="24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11560" y="3356992"/>
            <a:ext cx="8065591" cy="2664296"/>
          </a:xfrm>
        </p:spPr>
        <p:txBody>
          <a:bodyPr/>
          <a:lstStyle/>
          <a:p>
            <a:pPr lvl="0" eaLnBrk="1" hangingPunct="1">
              <a:lnSpc>
                <a:spcPct val="80000"/>
              </a:lnSpc>
              <a:buClr>
                <a:srgbClr val="FFFFCC"/>
              </a:buClr>
              <a:buSzPct val="60000"/>
              <a:defRPr/>
            </a:pPr>
            <a:r>
              <a:rPr lang="ru-RU" dirty="0">
                <a:solidFill>
                  <a:srgbClr val="FFFFFF"/>
                </a:solidFill>
                <a:effectLst/>
              </a:rPr>
              <a:t>Между боями они успевали выпускать газеты, плакаты, карикатуры</a:t>
            </a:r>
            <a:r>
              <a:rPr lang="ru-RU" dirty="0" smtClean="0">
                <a:solidFill>
                  <a:srgbClr val="FFFFFF"/>
                </a:solidFill>
                <a:effectLst/>
              </a:rPr>
              <a:t>.</a:t>
            </a:r>
          </a:p>
          <a:p>
            <a:pPr lvl="0" eaLnBrk="1" hangingPunct="1">
              <a:lnSpc>
                <a:spcPct val="80000"/>
              </a:lnSpc>
              <a:buClr>
                <a:srgbClr val="FFFFCC"/>
              </a:buClr>
              <a:buSzPct val="60000"/>
              <a:defRPr/>
            </a:pPr>
            <a:r>
              <a:rPr lang="ru-RU" dirty="0" smtClean="0">
                <a:solidFill>
                  <a:srgbClr val="FFFFFF"/>
                </a:solidFill>
                <a:effectLst/>
              </a:rPr>
              <a:t> </a:t>
            </a:r>
            <a:r>
              <a:rPr lang="ru-RU" altLang="ru-RU" b="1" dirty="0" smtClean="0">
                <a:solidFill>
                  <a:srgbClr val="FFFFFF"/>
                </a:solidFill>
              </a:rPr>
              <a:t>Каждый </a:t>
            </a:r>
            <a:r>
              <a:rPr lang="ru-RU" altLang="ru-RU" b="1" dirty="0">
                <a:solidFill>
                  <a:srgbClr val="FFFFFF"/>
                </a:solidFill>
              </a:rPr>
              <a:t>второй из ушедших на фронт художников не вернулся домой</a:t>
            </a:r>
            <a:r>
              <a:rPr lang="ru-RU" altLang="ru-RU" b="1" dirty="0" smtClean="0">
                <a:solidFill>
                  <a:srgbClr val="FFFFFF"/>
                </a:solidFill>
              </a:rPr>
              <a:t>.</a:t>
            </a:r>
          </a:p>
          <a:p>
            <a:pPr lvl="0" eaLnBrk="1" hangingPunct="1">
              <a:lnSpc>
                <a:spcPct val="80000"/>
              </a:lnSpc>
              <a:buClr>
                <a:srgbClr val="FFFFCC"/>
              </a:buClr>
              <a:buSzPct val="60000"/>
              <a:defRPr/>
            </a:pPr>
            <a:r>
              <a:rPr lang="ru-RU" dirty="0">
                <a:effectLst/>
              </a:rPr>
              <a:t> </a:t>
            </a:r>
            <a:endParaRPr lang="ru-RU" altLang="ru-RU" b="1" dirty="0">
              <a:solidFill>
                <a:srgbClr val="FFFFFF"/>
              </a:solidFill>
            </a:endParaRPr>
          </a:p>
          <a:p>
            <a:pPr eaLnBrk="1" hangingPunct="1">
              <a:defRPr/>
            </a:pPr>
            <a:endParaRPr lang="ru-RU" sz="24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16632"/>
            <a:ext cx="770485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400" kern="0" dirty="0">
                <a:solidFill>
                  <a:srgbClr val="FEEC9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С первых дней войны в боевой строй встали и многие известные и совсем ещё молодые художники</a:t>
            </a:r>
            <a:r>
              <a:rPr lang="ru-RU" altLang="ru-RU" sz="4400" b="1" kern="0" dirty="0">
                <a:solidFill>
                  <a:srgbClr val="FEEC9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7417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7" descr="img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032" y="1052737"/>
            <a:ext cx="6418238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8699" y="5805264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j-ea"/>
                <a:cs typeface="+mj-cs"/>
              </a:rPr>
              <a:t> </a:t>
            </a:r>
            <a:r>
              <a:rPr lang="ru-RU" altLang="ru-RU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И остались двое сирот на военной дороге. Что ждёт их? Ещё вчера у них был дом, рядом любящая мама, заботливый отец. Теперь нет ничего. Рухнул их маленький мир.</a:t>
            </a:r>
            <a:r>
              <a:rPr lang="ru-RU" altLang="ru-RU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 </a:t>
            </a:r>
            <a:endParaRPr lang="ru-RU" dirty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00" y="98630"/>
            <a:ext cx="81369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На рисунке </a:t>
            </a:r>
            <a:r>
              <a:rPr lang="ru-RU" altLang="ru-RU" sz="20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“Беженцы”</a:t>
            </a:r>
            <a:r>
              <a:rPr lang="ru-RU" altLang="ru-RU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  мы видим семью, которая пыталась спастись от неумолимо надвигающейся беды.</a:t>
            </a:r>
            <a:br>
              <a:rPr lang="ru-RU" altLang="ru-RU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</a:br>
            <a:r>
              <a:rPr lang="ru-RU" altLang="ru-RU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j-ea"/>
                <a:cs typeface="+mj-cs"/>
              </a:rPr>
              <a:t> Но война их догнала…</a:t>
            </a:r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11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772400" cy="1736725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800" b="1" dirty="0">
                <a:solidFill>
                  <a:srgbClr val="B2B2B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Ради какой великой идеи столько загубленных жизней, несостоявшихся судеб?</a:t>
            </a:r>
            <a:r>
              <a:rPr lang="ru-RU" altLang="ru-RU" sz="4000" dirty="0">
                <a:solidFill>
                  <a:srgbClr val="B2B2B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 </a:t>
            </a:r>
            <a:endParaRPr lang="ru-RU" dirty="0" smtClean="0">
              <a:latin typeface="+mn-lt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992649" y="2204864"/>
            <a:ext cx="4151351" cy="4464496"/>
          </a:xfrm>
        </p:spPr>
        <p:txBody>
          <a:bodyPr>
            <a:normAutofit/>
          </a:bodyPr>
          <a:lstStyle/>
          <a:p>
            <a:pPr marL="342900" lvl="0" indent="-342900" eaLnBrk="1" hangingPunct="1">
              <a:buClr>
                <a:srgbClr val="FFFFCC"/>
              </a:buClr>
              <a:buSzPct val="75000"/>
              <a:defRPr/>
            </a:pPr>
            <a:r>
              <a:rPr lang="ru-RU" alt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Рисунок “</a:t>
            </a:r>
            <a:r>
              <a:rPr lang="ru-RU" altLang="ru-RU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Мать”</a:t>
            </a:r>
            <a:r>
              <a:rPr lang="ru-RU" alt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  изображает старую русскую крестьянку, упавшую на колени перед убитым сыном. На её лице застыло безмерное горе. Жизнь в ней остановилась. </a:t>
            </a:r>
          </a:p>
          <a:p>
            <a:pPr eaLnBrk="1" hangingPunct="1">
              <a:defRPr/>
            </a:pPr>
            <a:endParaRPr lang="ru-RU" sz="2400" dirty="0" smtClean="0"/>
          </a:p>
        </p:txBody>
      </p:sp>
      <p:pic>
        <p:nvPicPr>
          <p:cNvPr id="5" name="Picture 7" descr="img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988840"/>
            <a:ext cx="4824535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11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868144" y="332656"/>
            <a:ext cx="3025031" cy="6048672"/>
          </a:xfrm>
        </p:spPr>
        <p:txBody>
          <a:bodyPr>
            <a:normAutofit/>
          </a:bodyPr>
          <a:lstStyle/>
          <a:p>
            <a:pPr lvl="0" eaLnBrk="1" hangingPunct="1">
              <a:buClr>
                <a:srgbClr val="EBF25A"/>
              </a:buClr>
              <a:defRPr/>
            </a:pPr>
            <a:r>
              <a:rPr lang="ru-RU" altLang="ru-RU" sz="2400" b="1" dirty="0">
                <a:solidFill>
                  <a:srgbClr val="FFFFCC"/>
                </a:solidFill>
                <a:ea typeface="+mj-ea"/>
                <a:cs typeface="+mj-cs"/>
              </a:rPr>
              <a:t>Художник </a:t>
            </a:r>
            <a:r>
              <a:rPr lang="ru-RU" altLang="ru-RU" sz="2400" b="1" dirty="0" err="1">
                <a:solidFill>
                  <a:srgbClr val="FFFFCC"/>
                </a:solidFill>
                <a:ea typeface="+mj-ea"/>
                <a:cs typeface="+mj-cs"/>
              </a:rPr>
              <a:t>В.А.Серов</a:t>
            </a:r>
            <a:endParaRPr lang="ru-RU" altLang="ru-RU" sz="2400" dirty="0" smtClean="0">
              <a:solidFill>
                <a:srgbClr val="FF3300">
                  <a:lumMod val="20000"/>
                  <a:lumOff val="80000"/>
                </a:srgbClr>
              </a:solidFill>
            </a:endParaRPr>
          </a:p>
          <a:p>
            <a:pPr lvl="0" algn="l" eaLnBrk="1" hangingPunct="1">
              <a:buClr>
                <a:srgbClr val="EBF25A"/>
              </a:buClr>
              <a:defRPr/>
            </a:pPr>
            <a:endParaRPr lang="ru-RU" altLang="ru-RU" sz="2400" dirty="0" smtClean="0">
              <a:solidFill>
                <a:srgbClr val="FF3300">
                  <a:lumMod val="20000"/>
                  <a:lumOff val="80000"/>
                </a:srgbClr>
              </a:solidFill>
            </a:endParaRPr>
          </a:p>
          <a:p>
            <a:pPr lvl="0" eaLnBrk="1" hangingPunct="1">
              <a:buClr>
                <a:srgbClr val="EBF25A"/>
              </a:buClr>
              <a:defRPr/>
            </a:pPr>
            <a:r>
              <a:rPr lang="ru-RU" altLang="ru-RU" sz="2400" dirty="0" smtClean="0">
                <a:solidFill>
                  <a:srgbClr val="FF3300">
                    <a:lumMod val="20000"/>
                    <a:lumOff val="80000"/>
                  </a:srgbClr>
                </a:solidFill>
              </a:rPr>
              <a:t>В </a:t>
            </a:r>
            <a:r>
              <a:rPr lang="ru-RU" altLang="ru-RU" sz="1800" dirty="0">
                <a:solidFill>
                  <a:srgbClr val="FF3300">
                    <a:lumMod val="20000"/>
                    <a:lumOff val="80000"/>
                  </a:srgbClr>
                </a:solidFill>
              </a:rPr>
              <a:t>блокадном Ленинграде 1942 года была написана картина </a:t>
            </a:r>
            <a:r>
              <a:rPr lang="ru-RU" altLang="ru-RU" sz="1800" b="1" dirty="0">
                <a:solidFill>
                  <a:srgbClr val="FF0000"/>
                </a:solidFill>
              </a:rPr>
              <a:t>“Здесь прошел враг!”</a:t>
            </a:r>
            <a:r>
              <a:rPr lang="ru-RU" altLang="ru-RU" sz="1800" dirty="0">
                <a:solidFill>
                  <a:srgbClr val="FF0000"/>
                </a:solidFill>
              </a:rPr>
              <a:t> </a:t>
            </a:r>
          </a:p>
          <a:p>
            <a:pPr lvl="0" eaLnBrk="1" hangingPunct="1">
              <a:buClr>
                <a:srgbClr val="EBF25A"/>
              </a:buClr>
              <a:defRPr/>
            </a:pPr>
            <a:r>
              <a:rPr lang="ru-RU" altLang="ru-RU" sz="1800" dirty="0">
                <a:solidFill>
                  <a:srgbClr val="FF3300">
                    <a:lumMod val="20000"/>
                    <a:lumOff val="80000"/>
                  </a:srgbClr>
                </a:solidFill>
              </a:rPr>
              <a:t> Фашисты только что совершили своё очередное преступление: вновь пролилась кровь и на земле распласталась ещё одна невинная жертва – растерзанная молодая женщина и рядом – умирающий, но непонимающий произошедшей трагедии ребёнок.</a:t>
            </a:r>
          </a:p>
          <a:p>
            <a:pPr eaLnBrk="1" hangingPunct="1">
              <a:defRPr/>
            </a:pPr>
            <a:endParaRPr lang="ru-RU" sz="2400" dirty="0" smtClean="0"/>
          </a:p>
        </p:txBody>
      </p:sp>
      <p:pic>
        <p:nvPicPr>
          <p:cNvPr id="5" name="Picture 6" descr="rubicon advertising ind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5646394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063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13149"/>
            <a:ext cx="7772400" cy="94044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2800" dirty="0">
                <a:solidFill>
                  <a:srgbClr val="FEEC94"/>
                </a:solidFill>
                <a:latin typeface="+mn-lt"/>
                <a:cs typeface="Tahoma" pitchFamily="34" charset="0"/>
              </a:rPr>
              <a:t>В 1942 году появилось полотно</a:t>
            </a:r>
            <a:r>
              <a:rPr lang="ru-RU" altLang="ru-RU" sz="2800" dirty="0">
                <a:solidFill>
                  <a:srgbClr val="FEF4BF"/>
                </a:solidFill>
                <a:latin typeface="+mn-lt"/>
                <a:cs typeface="Tahoma" pitchFamily="34" charset="0"/>
              </a:rPr>
              <a:t> </a:t>
            </a:r>
            <a:r>
              <a:rPr lang="ru-RU" altLang="ru-RU" sz="2800" b="1" dirty="0" err="1">
                <a:solidFill>
                  <a:srgbClr val="FEF4BF"/>
                </a:solidFill>
                <a:latin typeface="+mn-lt"/>
                <a:cs typeface="Tahoma" pitchFamily="34" charset="0"/>
              </a:rPr>
              <a:t>А.А.Пластова</a:t>
            </a:r>
            <a:r>
              <a:rPr lang="ru-RU" altLang="ru-RU" sz="2800" b="1" dirty="0">
                <a:solidFill>
                  <a:srgbClr val="FEF4BF"/>
                </a:solidFill>
                <a:latin typeface="+mn-lt"/>
                <a:cs typeface="Tahoma" pitchFamily="34" charset="0"/>
              </a:rPr>
              <a:t> </a:t>
            </a:r>
            <a:r>
              <a:rPr lang="ru-RU" altLang="ru-RU" sz="2800" b="1" dirty="0">
                <a:solidFill>
                  <a:srgbClr val="FF0000"/>
                </a:solidFill>
                <a:latin typeface="+mn-lt"/>
                <a:cs typeface="Tahoma" pitchFamily="34" charset="0"/>
              </a:rPr>
              <a:t>“Фашист пролетел”</a:t>
            </a:r>
            <a:endParaRPr lang="ru-RU" dirty="0" smtClean="0">
              <a:latin typeface="+mn-lt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95536" y="5805264"/>
            <a:ext cx="8497639" cy="719361"/>
          </a:xfrm>
        </p:spPr>
        <p:txBody>
          <a:bodyPr>
            <a:normAutofit fontScale="92500"/>
          </a:bodyPr>
          <a:lstStyle/>
          <a:p>
            <a:pPr lvl="0" eaLnBrk="1" hangingPunct="1">
              <a:buClr>
                <a:srgbClr val="FFFFCC"/>
              </a:buClr>
              <a:buSzPct val="60000"/>
              <a:defRPr/>
            </a:pPr>
            <a:r>
              <a:rPr lang="ru-RU" altLang="ru-RU" sz="2000" b="1" dirty="0">
                <a:solidFill>
                  <a:srgbClr val="FEE3BF"/>
                </a:solidFill>
                <a:cs typeface="Tahoma" pitchFamily="34" charset="0"/>
              </a:rPr>
              <a:t>Эту картину невозможно забыть. Она звучала, как набат, призывая к борьбе, к уничтожению врага, усиливая ненависть к нему.</a:t>
            </a:r>
          </a:p>
          <a:p>
            <a:pPr eaLnBrk="1" hangingPunct="1">
              <a:defRPr/>
            </a:pPr>
            <a:endParaRPr lang="ru-RU" sz="2400" dirty="0" smtClean="0"/>
          </a:p>
        </p:txBody>
      </p:sp>
      <p:pic>
        <p:nvPicPr>
          <p:cNvPr id="5" name="Объект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949" y="980729"/>
            <a:ext cx="6911419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063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9552" y="1196752"/>
            <a:ext cx="7772400" cy="4828728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altLang="ru-RU" sz="2700" dirty="0">
                <a:solidFill>
                  <a:srgbClr val="FFEBCC"/>
                </a:solidFill>
                <a:latin typeface="Tahoma" pitchFamily="34" charset="0"/>
                <a:ea typeface="+mn-ea"/>
                <a:cs typeface="Tahoma" pitchFamily="34" charset="0"/>
              </a:rPr>
              <a:t>Когда на выставке "Великая Отечественная война", организованной в самую тяжелую пору, в 1942 году, появилось полотно </a:t>
            </a:r>
            <a:r>
              <a:rPr lang="ru-RU" altLang="ru-RU" sz="2700" dirty="0" err="1">
                <a:solidFill>
                  <a:srgbClr val="FFEBCC"/>
                </a:solidFill>
                <a:latin typeface="Tahoma" pitchFamily="34" charset="0"/>
                <a:ea typeface="+mn-ea"/>
                <a:cs typeface="Tahoma" pitchFamily="34" charset="0"/>
              </a:rPr>
              <a:t>Пластова</a:t>
            </a:r>
            <a:r>
              <a:rPr lang="ru-RU" altLang="ru-RU" sz="2700" dirty="0">
                <a:solidFill>
                  <a:srgbClr val="FFEBCC"/>
                </a:solidFill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ru-RU" altLang="ru-RU" sz="2700" b="1" dirty="0">
                <a:solidFill>
                  <a:srgbClr val="FF0000"/>
                </a:solidFill>
                <a:latin typeface="Tahoma" pitchFamily="34" charset="0"/>
                <a:ea typeface="+mn-ea"/>
                <a:cs typeface="Tahoma" pitchFamily="34" charset="0"/>
              </a:rPr>
              <a:t>"Фашист пролетел",</a:t>
            </a:r>
            <a:r>
              <a:rPr lang="ru-RU" altLang="ru-RU" sz="2700" b="1" dirty="0">
                <a:solidFill>
                  <a:srgbClr val="FFEBCC"/>
                </a:solidFill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ru-RU" altLang="ru-RU" sz="2700" dirty="0">
                <a:solidFill>
                  <a:srgbClr val="FFEBCC"/>
                </a:solidFill>
                <a:latin typeface="Tahoma" pitchFamily="34" charset="0"/>
                <a:ea typeface="+mn-ea"/>
                <a:cs typeface="Tahoma" pitchFamily="34" charset="0"/>
              </a:rPr>
              <a:t>зрители застывали возле картины в глубоком молчании. </a:t>
            </a:r>
            <a:br>
              <a:rPr lang="ru-RU" altLang="ru-RU" sz="2700" dirty="0">
                <a:solidFill>
                  <a:srgbClr val="FFEBCC"/>
                </a:solidFill>
                <a:latin typeface="Tahoma" pitchFamily="34" charset="0"/>
                <a:ea typeface="+mn-ea"/>
                <a:cs typeface="Tahoma" pitchFamily="34" charset="0"/>
              </a:rPr>
            </a:br>
            <a:r>
              <a:rPr lang="ru-RU" altLang="ru-RU" sz="2700" dirty="0">
                <a:solidFill>
                  <a:srgbClr val="FFEBCC"/>
                </a:solidFill>
                <a:latin typeface="Tahoma" pitchFamily="34" charset="0"/>
                <a:ea typeface="+mn-ea"/>
                <a:cs typeface="Tahoma" pitchFamily="34" charset="0"/>
              </a:rPr>
              <a:t>Только слезы навертывались на глаза, да руки сжимались в кулаки. Жгучий гнев и ненависть к фашистским убийцам рождались в душе каждого советского человека и требовали действия, отмщения. Такой глубины чувства, такой эмоциональной взволнованности в своих произведениях Пластов еще не достигал</a:t>
            </a:r>
            <a:r>
              <a:rPr lang="ru-RU" altLang="ru-RU" sz="2800" dirty="0" smtClean="0">
                <a:solidFill>
                  <a:srgbClr val="FFEBCC"/>
                </a:solidFill>
                <a:latin typeface="Tahoma" pitchFamily="34" charset="0"/>
                <a:ea typeface="+mn-ea"/>
                <a:cs typeface="Tahoma" pitchFamily="34" charset="0"/>
              </a:rPr>
              <a:t>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95063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50839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3200" b="1" dirty="0">
                <a:solidFill>
                  <a:srgbClr val="B2B2B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cs typeface="Tahoma" pitchFamily="34" charset="0"/>
              </a:rPr>
              <a:t>Художники </a:t>
            </a:r>
            <a:r>
              <a:rPr lang="ru-RU" altLang="ru-RU" sz="3200" b="1" dirty="0" err="1">
                <a:solidFill>
                  <a:srgbClr val="B2B2B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cs typeface="Tahoma" pitchFamily="34" charset="0"/>
              </a:rPr>
              <a:t>Кукрыниксы</a:t>
            </a:r>
            <a:endParaRPr lang="ru-RU" dirty="0" smtClean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-252536" y="1412776"/>
            <a:ext cx="2821434" cy="4464496"/>
          </a:xfrm>
        </p:spPr>
        <p:txBody>
          <a:bodyPr>
            <a:normAutofit/>
          </a:bodyPr>
          <a:lstStyle/>
          <a:p>
            <a:pPr marL="342900" lvl="0" indent="-342900" eaLnBrk="1" hangingPunct="1">
              <a:buClr>
                <a:srgbClr val="FFFFCC"/>
              </a:buClr>
              <a:buSzPct val="75000"/>
              <a:defRPr/>
            </a:pPr>
            <a:r>
              <a:rPr lang="ru-RU" altLang="ru-RU" sz="2400" dirty="0">
                <a:solidFill>
                  <a:srgbClr val="3399FF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…Зоя стоит на эшафоте, сколоченном из ящиков.</a:t>
            </a:r>
          </a:p>
          <a:p>
            <a:pPr marL="342900" lvl="0" indent="-342900" eaLnBrk="1" hangingPunct="1">
              <a:buClr>
                <a:srgbClr val="FFFFCC"/>
              </a:buClr>
              <a:buSzPct val="75000"/>
              <a:defRPr/>
            </a:pPr>
            <a:r>
              <a:rPr lang="ru-RU" altLang="ru-RU" sz="2400" dirty="0">
                <a:solidFill>
                  <a:srgbClr val="3399FF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   Её тонкая стройная фигура полна внутренней твёрдости и решительности </a:t>
            </a:r>
          </a:p>
          <a:p>
            <a:pPr eaLnBrk="1" hangingPunct="1">
              <a:defRPr/>
            </a:pPr>
            <a:endParaRPr lang="ru-RU" sz="2400" dirty="0" smtClean="0"/>
          </a:p>
        </p:txBody>
      </p:sp>
      <p:pic>
        <p:nvPicPr>
          <p:cNvPr id="5" name="Picture 8" descr="img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038" y="1556792"/>
            <a:ext cx="6383962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063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724421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2400" dirty="0">
                <a:solidFill>
                  <a:srgbClr val="FFFFFF"/>
                </a:solidFill>
                <a:effectLst/>
                <a:latin typeface="+mn-lt"/>
              </a:rPr>
              <a:t>10-летний мальчик – </a:t>
            </a:r>
            <a:r>
              <a:rPr lang="ru-RU" altLang="ru-RU" sz="2400" dirty="0">
                <a:solidFill>
                  <a:srgbClr val="FF0000"/>
                </a:solidFill>
                <a:effectLst/>
                <a:latin typeface="+mn-lt"/>
              </a:rPr>
              <a:t>Лев Протасов </a:t>
            </a:r>
            <a:r>
              <a:rPr lang="ru-RU" altLang="ru-RU" sz="2400" dirty="0">
                <a:solidFill>
                  <a:srgbClr val="FFFFFF"/>
                </a:solidFill>
                <a:effectLst/>
                <a:latin typeface="+mn-lt"/>
              </a:rPr>
              <a:t>из Екатеринбурга написал это стихотворение</a:t>
            </a:r>
            <a:endParaRPr lang="ru-RU" sz="2400" dirty="0" smtClean="0"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82532" y="908720"/>
            <a:ext cx="3716923" cy="6330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FFC4AB">
                    <a:lumMod val="90000"/>
                  </a:srgbClr>
                </a:solidFill>
                <a:latin typeface="+mn-lt"/>
              </a:rPr>
              <a:t>Мал ещё, но рассудить я в силе,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FFC4AB">
                    <a:lumMod val="90000"/>
                  </a:srgbClr>
                </a:solidFill>
                <a:latin typeface="+mn-lt"/>
              </a:rPr>
              <a:t>И никто меня не упрекнёт —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FFC4AB">
                    <a:lumMod val="90000"/>
                  </a:srgbClr>
                </a:solidFill>
                <a:latin typeface="+mn-lt"/>
              </a:rPr>
              <a:t>Нет страны, прекраснее России!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FFC4AB">
                    <a:lumMod val="90000"/>
                  </a:srgbClr>
                </a:solidFill>
                <a:latin typeface="+mn-lt"/>
              </a:rPr>
              <a:t>Этот вывод знаю наперёд!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FFC4AB">
                    <a:lumMod val="90000"/>
                  </a:srgbClr>
                </a:solidFill>
                <a:latin typeface="+mn-lt"/>
              </a:rPr>
              <a:t> 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FFC4AB">
                    <a:lumMod val="90000"/>
                  </a:srgbClr>
                </a:solidFill>
                <a:latin typeface="+mn-lt"/>
              </a:rPr>
              <a:t>Вырасту — поезжу я по миру.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FFC4AB">
                    <a:lumMod val="90000"/>
                  </a:srgbClr>
                </a:solidFill>
                <a:latin typeface="+mn-lt"/>
              </a:rPr>
              <a:t>И уверен, к берегам Родным,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FFC4AB">
                    <a:lumMod val="90000"/>
                  </a:srgbClr>
                </a:solidFill>
                <a:latin typeface="+mn-lt"/>
              </a:rPr>
              <a:t>Будет тяга непреодолимой,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FFC4AB">
                    <a:lumMod val="90000"/>
                  </a:srgbClr>
                </a:solidFill>
                <a:latin typeface="+mn-lt"/>
              </a:rPr>
              <a:t>Хоть откуда — но вернусь я к ним!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FFC4AB">
                    <a:lumMod val="90000"/>
                  </a:srgbClr>
                </a:solidFill>
                <a:latin typeface="+mn-lt"/>
              </a:rPr>
              <a:t> 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FFC4AB">
                    <a:lumMod val="90000"/>
                  </a:srgbClr>
                </a:solidFill>
                <a:latin typeface="+mn-lt"/>
              </a:rPr>
              <a:t>Потому, что Русский я по Духу!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FFC4AB">
                    <a:lumMod val="90000"/>
                  </a:srgbClr>
                </a:solidFill>
                <a:latin typeface="+mn-lt"/>
              </a:rPr>
              <a:t>Потому, что Русь — моя Земля!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FFC4AB">
                    <a:lumMod val="90000"/>
                  </a:srgbClr>
                </a:solidFill>
                <a:latin typeface="+mn-lt"/>
              </a:rPr>
              <a:t>Потому, что Мать моя — Славянка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FFC4AB">
                    <a:lumMod val="90000"/>
                  </a:srgbClr>
                </a:solidFill>
                <a:latin typeface="+mn-lt"/>
              </a:rPr>
              <a:t>И меня в России родила!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FFC4AB">
                    <a:lumMod val="90000"/>
                  </a:srgbClr>
                </a:solidFill>
                <a:latin typeface="+mn-lt"/>
              </a:rPr>
              <a:t> 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AF273E">
                    <a:lumMod val="40000"/>
                    <a:lumOff val="60000"/>
                  </a:srgbClr>
                </a:solidFill>
                <a:latin typeface="+mn-lt"/>
              </a:rPr>
              <a:t>Потому, что здесь мой дом и школа!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AF273E">
                    <a:lumMod val="40000"/>
                    <a:lumOff val="60000"/>
                  </a:srgbClr>
                </a:solidFill>
                <a:latin typeface="+mn-lt"/>
              </a:rPr>
              <a:t>Дед, Отец и все мои друзья,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AF273E">
                    <a:lumMod val="40000"/>
                    <a:lumOff val="60000"/>
                  </a:srgbClr>
                </a:solidFill>
                <a:latin typeface="+mn-lt"/>
              </a:rPr>
              <a:t>Русская, любимая Природа,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AF273E">
                    <a:lumMod val="40000"/>
                    <a:lumOff val="60000"/>
                  </a:srgbClr>
                </a:solidFill>
                <a:latin typeface="+mn-lt"/>
              </a:rPr>
              <a:t>Речь родная, здесь моя Семья</a:t>
            </a:r>
            <a:r>
              <a:rPr lang="ru-RU" sz="1300" b="1" kern="0" dirty="0" smtClean="0">
                <a:solidFill>
                  <a:srgbClr val="AF273E">
                    <a:lumMod val="40000"/>
                    <a:lumOff val="60000"/>
                  </a:srgbClr>
                </a:solidFill>
                <a:latin typeface="+mn-lt"/>
              </a:rPr>
              <a:t>!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endParaRPr lang="ru-RU" sz="1300" b="1" kern="0" dirty="0" smtClean="0">
              <a:solidFill>
                <a:srgbClr val="AF273E">
                  <a:lumMod val="40000"/>
                  <a:lumOff val="60000"/>
                </a:srgbClr>
              </a:solidFill>
              <a:latin typeface="+mn-lt"/>
            </a:endParaRP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FFC4AB">
                    <a:lumMod val="90000"/>
                  </a:srgbClr>
                </a:solidFill>
                <a:latin typeface="Tahoma"/>
              </a:rPr>
              <a:t>Потому, что Прадед мой по крови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FFC4AB">
                    <a:lumMod val="90000"/>
                  </a:srgbClr>
                </a:solidFill>
                <a:latin typeface="Tahoma"/>
              </a:rPr>
              <a:t>За Россию нашу — в землю лёг!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FFC4AB">
                    <a:lumMod val="90000"/>
                  </a:srgbClr>
                </a:solidFill>
                <a:latin typeface="Tahoma"/>
              </a:rPr>
              <a:t>Подвиг наших воинов-героев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300" b="1" kern="0" dirty="0">
                <a:solidFill>
                  <a:srgbClr val="FFC4AB">
                    <a:lumMod val="90000"/>
                  </a:srgbClr>
                </a:solidFill>
                <a:latin typeface="Tahoma"/>
              </a:rPr>
              <a:t>Знаю — помнит не один народ!</a:t>
            </a: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endParaRPr lang="ru-RU" sz="1400" b="1" kern="0" dirty="0">
              <a:solidFill>
                <a:srgbClr val="AF273E">
                  <a:lumMod val="40000"/>
                  <a:lumOff val="60000"/>
                </a:srgbClr>
              </a:solidFill>
              <a:latin typeface="+mn-lt"/>
            </a:endParaRPr>
          </a:p>
          <a:p>
            <a:pPr lvl="0"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sz="1400" b="1" kern="0" dirty="0">
                <a:solidFill>
                  <a:srgbClr val="FFC4AB">
                    <a:lumMod val="90000"/>
                  </a:srgbClr>
                </a:solidFill>
                <a:latin typeface="+mn-lt"/>
              </a:rPr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25253" y="1052736"/>
            <a:ext cx="3816424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99"/>
              </a:buClr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 smtClean="0">
                <a:ln>
                  <a:noFill/>
                </a:ln>
                <a:solidFill>
                  <a:srgbClr val="FFC4AB"/>
                </a:solidFill>
                <a:effectLst/>
                <a:uLnTx/>
                <a:uFillTx/>
                <a:latin typeface="+mn-lt"/>
              </a:rPr>
              <a:t>От </a:t>
            </a: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C4AB"/>
                </a:solidFill>
                <a:effectLst/>
                <a:uLnTx/>
                <a:uFillTx/>
                <a:latin typeface="+mn-lt"/>
              </a:rPr>
              <a:t>чумы коричневой всю Землю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99"/>
              </a:buClr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C4AB"/>
                </a:solidFill>
                <a:effectLst/>
                <a:uLnTx/>
                <a:uFillTx/>
                <a:latin typeface="+mn-lt"/>
              </a:rPr>
              <a:t>Русские солдаты сберегли.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99"/>
              </a:buClr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C4AB"/>
                </a:solidFill>
                <a:effectLst/>
                <a:uLnTx/>
                <a:uFillTx/>
                <a:latin typeface="+mn-lt"/>
              </a:rPr>
              <a:t>Не подвластен подвиг их забвенью.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99"/>
              </a:buClr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C4AB"/>
                </a:solidFill>
                <a:effectLst/>
                <a:uLnTx/>
                <a:uFillTx/>
                <a:latin typeface="+mn-lt"/>
              </a:rPr>
              <a:t>Поклонюсь им в пояс до земли!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99"/>
              </a:buClr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C4AB"/>
                </a:solidFill>
                <a:effectLst/>
                <a:uLnTx/>
                <a:uFillTx/>
                <a:latin typeface="+mn-lt"/>
              </a:rPr>
              <a:t> 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99"/>
              </a:buClr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C4AB"/>
                </a:solidFill>
                <a:effectLst/>
                <a:uLnTx/>
                <a:uFillTx/>
                <a:latin typeface="+mn-lt"/>
              </a:rPr>
              <a:t>«Псы» сейчас на Мать-Россию лают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99"/>
              </a:buClr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C4AB"/>
                </a:solidFill>
                <a:effectLst/>
                <a:uLnTx/>
                <a:uFillTx/>
                <a:latin typeface="+mn-lt"/>
              </a:rPr>
              <a:t>Вместе с ней я эту боль приму.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99"/>
              </a:buClr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C4AB"/>
                </a:solidFill>
                <a:effectLst/>
                <a:uLnTx/>
                <a:uFillTx/>
                <a:latin typeface="+mn-lt"/>
              </a:rPr>
              <a:t>Вырасту, окрепну, возмужаю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99"/>
              </a:buClr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C4AB"/>
                </a:solidFill>
                <a:effectLst/>
                <a:uLnTx/>
                <a:uFillTx/>
                <a:latin typeface="+mn-lt"/>
              </a:rPr>
              <a:t>И тебе, Родная, помогу!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99"/>
              </a:buClr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C4AB"/>
                </a:solidFill>
                <a:effectLst/>
                <a:uLnTx/>
                <a:uFillTx/>
                <a:latin typeface="+mn-lt"/>
              </a:rPr>
              <a:t> 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99"/>
              </a:buClr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C4AB"/>
                </a:solidFill>
                <a:effectLst/>
                <a:uLnTx/>
                <a:uFillTx/>
                <a:latin typeface="+mn-lt"/>
              </a:rPr>
              <a:t>Ты сейчас немного приболела,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99"/>
              </a:buClr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C4AB"/>
                </a:solidFill>
                <a:effectLst/>
                <a:uLnTx/>
                <a:uFillTx/>
                <a:latin typeface="+mn-lt"/>
              </a:rPr>
              <a:t>Ничего, </a:t>
            </a:r>
            <a:r>
              <a:rPr kumimoji="0" lang="ru-RU" sz="1300" b="1" i="0" u="none" strike="noStrike" kern="0" cap="none" spc="0" normalizeH="0" baseline="0" noProof="0" dirty="0" err="1">
                <a:ln>
                  <a:noFill/>
                </a:ln>
                <a:solidFill>
                  <a:srgbClr val="FFC4AB"/>
                </a:solidFill>
                <a:effectLst/>
                <a:uLnTx/>
                <a:uFillTx/>
                <a:latin typeface="+mn-lt"/>
              </a:rPr>
              <a:t>Россиюшка</a:t>
            </a: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C4AB"/>
                </a:solidFill>
                <a:effectLst/>
                <a:uLnTx/>
                <a:uFillTx/>
                <a:latin typeface="+mn-lt"/>
              </a:rPr>
              <a:t>, крепись!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99"/>
              </a:buClr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C4AB"/>
                </a:solidFill>
                <a:effectLst/>
                <a:uLnTx/>
                <a:uFillTx/>
                <a:latin typeface="+mn-lt"/>
              </a:rPr>
              <a:t>Как и прежде на меня надейся,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99"/>
              </a:buClr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C4AB"/>
                </a:solidFill>
                <a:effectLst/>
                <a:uLnTx/>
                <a:uFillTx/>
                <a:latin typeface="+mn-lt"/>
              </a:rPr>
              <a:t>Не сдавайся, Матушка, — держись!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99"/>
              </a:buClr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C4AB"/>
                </a:solidFill>
                <a:effectLst/>
                <a:uLnTx/>
                <a:uFillTx/>
                <a:latin typeface="+mn-lt"/>
              </a:rPr>
              <a:t> 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99"/>
              </a:buClr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C4AB"/>
                </a:solidFill>
                <a:effectLst/>
                <a:uLnTx/>
                <a:uFillTx/>
                <a:latin typeface="+mn-lt"/>
              </a:rPr>
              <a:t>Встанешь ты — великой и могучей,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99"/>
              </a:buClr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C4AB"/>
                </a:solidFill>
                <a:effectLst/>
                <a:uLnTx/>
                <a:uFillTx/>
                <a:latin typeface="+mn-lt"/>
              </a:rPr>
              <a:t>Расцветёшь, как яблонька весной!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99"/>
              </a:buClr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C4AB"/>
                </a:solidFill>
                <a:effectLst/>
                <a:uLnTx/>
                <a:uFillTx/>
                <a:latin typeface="+mn-lt"/>
              </a:rPr>
              <a:t>Для меня ты будешь самой лучшей!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99"/>
              </a:buClr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C4AB"/>
                </a:solidFill>
                <a:effectLst/>
                <a:uLnTx/>
                <a:uFillTx/>
                <a:latin typeface="+mn-lt"/>
              </a:rPr>
              <a:t>Самой ненаглядной и Родной!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3399"/>
              </a:buClr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Arial Black"/>
              </a:rPr>
              <a:t> </a:t>
            </a:r>
            <a:endParaRPr kumimoji="0" lang="ru-RU" sz="13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95063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004048" y="548680"/>
            <a:ext cx="3889127" cy="5975945"/>
          </a:xfrm>
        </p:spPr>
        <p:txBody>
          <a:bodyPr>
            <a:normAutofit/>
          </a:bodyPr>
          <a:lstStyle/>
          <a:p>
            <a:pPr lvl="0" eaLnBrk="1" hangingPunct="1">
              <a:buClr>
                <a:srgbClr val="FFCC66"/>
              </a:buClr>
              <a:defRPr/>
            </a:pPr>
            <a:r>
              <a:rPr lang="ru-RU" sz="2000" dirty="0">
                <a:solidFill>
                  <a:srgbClr val="FFFFFF"/>
                </a:solidFill>
              </a:rPr>
              <a:t>Художник </a:t>
            </a:r>
            <a:r>
              <a:rPr lang="ru-RU" sz="2000" b="1" dirty="0">
                <a:solidFill>
                  <a:srgbClr val="FF0000"/>
                </a:solidFill>
              </a:rPr>
              <a:t>Михаил Савицкий </a:t>
            </a:r>
            <a:r>
              <a:rPr lang="ru-RU" sz="2000" dirty="0">
                <a:solidFill>
                  <a:srgbClr val="FFFFFF"/>
                </a:solidFill>
              </a:rPr>
              <a:t>– бывший узник Бухенвальда. </a:t>
            </a:r>
          </a:p>
          <a:p>
            <a:pPr lvl="0" eaLnBrk="1" hangingPunct="1">
              <a:buClr>
                <a:srgbClr val="FFCC66"/>
              </a:buClr>
              <a:defRPr/>
            </a:pPr>
            <a:endParaRPr lang="ru-RU" sz="1400" dirty="0">
              <a:solidFill>
                <a:srgbClr val="FFFFFF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r>
              <a:rPr lang="ru-RU" sz="1800" dirty="0">
                <a:solidFill>
                  <a:srgbClr val="FF3300">
                    <a:lumMod val="40000"/>
                    <a:lumOff val="60000"/>
                  </a:srgbClr>
                </a:solidFill>
              </a:rPr>
              <a:t>«Каждый из нас в ответе за будущее… Мне пришлось быть свидетелем  чудовищных преступлений. И вскрыть их сущность необходимо», - говорит художник. Через 30 лет после войны он смог взяться за кисть и воскресить все пережитое в  художественных образах… Он создал 13 полотен и дал им общее название «Цифры на сердце». Фашизм показан художником в леденящей атмосфере  разгула смерти!</a:t>
            </a:r>
          </a:p>
          <a:p>
            <a:pPr eaLnBrk="1" hangingPunct="1">
              <a:defRPr/>
            </a:pPr>
            <a:endParaRPr lang="ru-RU" sz="24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70779"/>
            <a:ext cx="479442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063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211960" y="391331"/>
            <a:ext cx="4321175" cy="6119961"/>
          </a:xfrm>
        </p:spPr>
        <p:txBody>
          <a:bodyPr>
            <a:normAutofit/>
          </a:bodyPr>
          <a:lstStyle/>
          <a:p>
            <a:pPr lvl="0" eaLnBrk="1" hangingPunct="1">
              <a:buClr>
                <a:srgbClr val="FFCC66"/>
              </a:buClr>
              <a:defRPr/>
            </a:pPr>
            <a:r>
              <a:rPr lang="ru-RU" sz="1600" dirty="0">
                <a:solidFill>
                  <a:srgbClr val="FFFFFF"/>
                </a:solidFill>
              </a:rPr>
              <a:t>Картина </a:t>
            </a:r>
            <a:r>
              <a:rPr lang="ru-RU" sz="1600" b="1" dirty="0">
                <a:solidFill>
                  <a:srgbClr val="FF0000"/>
                </a:solidFill>
              </a:rPr>
              <a:t>«Узник 32815» </a:t>
            </a:r>
            <a:r>
              <a:rPr lang="ru-RU" sz="1600" dirty="0">
                <a:solidFill>
                  <a:srgbClr val="FFFFFF"/>
                </a:solidFill>
              </a:rPr>
              <a:t>– автопортрет Михаила Савицкого</a:t>
            </a:r>
            <a:r>
              <a:rPr lang="ru-RU" sz="1600" dirty="0" smtClean="0">
                <a:solidFill>
                  <a:srgbClr val="FFFFFF"/>
                </a:solidFill>
              </a:rPr>
              <a:t>.</a:t>
            </a:r>
          </a:p>
          <a:p>
            <a:pPr lvl="0" eaLnBrk="1" hangingPunct="1">
              <a:buClr>
                <a:srgbClr val="FFCC66"/>
              </a:buClr>
              <a:defRPr/>
            </a:pPr>
            <a:endParaRPr lang="ru-RU" sz="1600" dirty="0">
              <a:solidFill>
                <a:srgbClr val="FFFFFF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r>
              <a:rPr lang="ru-RU" sz="1600" dirty="0">
                <a:solidFill>
                  <a:srgbClr val="FFFFFF"/>
                </a:solidFill>
              </a:rPr>
              <a:t> Он стоит гордо, глаза смотрят с  дерзким вызовом, зорко, всевидяще. В одном этом взгляде – суд над фашизмом, который свершила история. Имени нет, только номер! Вот они, цифры, которые тяжким грузом </a:t>
            </a:r>
            <a:r>
              <a:rPr lang="ru-RU" sz="1600" dirty="0" err="1">
                <a:solidFill>
                  <a:srgbClr val="FFFFFF"/>
                </a:solidFill>
              </a:rPr>
              <a:t>ложаться</a:t>
            </a:r>
            <a:r>
              <a:rPr lang="ru-RU" sz="1600" dirty="0">
                <a:solidFill>
                  <a:srgbClr val="FFFFFF"/>
                </a:solidFill>
              </a:rPr>
              <a:t> на сердце… </a:t>
            </a:r>
          </a:p>
          <a:p>
            <a:pPr lvl="0" eaLnBrk="1" hangingPunct="1">
              <a:buClr>
                <a:srgbClr val="FFCC66"/>
              </a:buClr>
              <a:defRPr/>
            </a:pPr>
            <a:r>
              <a:rPr lang="ru-RU" sz="1600" b="1" dirty="0">
                <a:solidFill>
                  <a:srgbClr val="FF0000"/>
                </a:solidFill>
              </a:rPr>
              <a:t>11 млн. </a:t>
            </a:r>
            <a:r>
              <a:rPr lang="ru-RU" sz="1600" dirty="0">
                <a:solidFill>
                  <a:srgbClr val="FFFFFF"/>
                </a:solidFill>
              </a:rPr>
              <a:t>погибших в концлагерях, </a:t>
            </a:r>
            <a:r>
              <a:rPr lang="ru-RU" sz="1600" dirty="0">
                <a:solidFill>
                  <a:srgbClr val="FF0000"/>
                </a:solidFill>
              </a:rPr>
              <a:t>20 млн. </a:t>
            </a:r>
            <a:r>
              <a:rPr lang="ru-RU" sz="1600" dirty="0">
                <a:solidFill>
                  <a:srgbClr val="FFFFFF"/>
                </a:solidFill>
              </a:rPr>
              <a:t>жизней советских людей, а </a:t>
            </a:r>
            <a:r>
              <a:rPr lang="ru-RU" sz="1600" dirty="0">
                <a:solidFill>
                  <a:srgbClr val="FF0000"/>
                </a:solidFill>
              </a:rPr>
              <a:t>всего 50 млн</a:t>
            </a:r>
            <a:r>
              <a:rPr lang="ru-RU" sz="1600" dirty="0">
                <a:solidFill>
                  <a:srgbClr val="FFFFFF"/>
                </a:solidFill>
              </a:rPr>
              <a:t>. павших на фронтах второй мировой войны.</a:t>
            </a:r>
          </a:p>
          <a:p>
            <a:pPr lvl="0" eaLnBrk="1" hangingPunct="1">
              <a:buClr>
                <a:srgbClr val="FFCC66"/>
              </a:buClr>
              <a:defRPr/>
            </a:pPr>
            <a:r>
              <a:rPr lang="ru-RU" sz="1600" dirty="0">
                <a:solidFill>
                  <a:srgbClr val="FF3300">
                    <a:lumMod val="40000"/>
                    <a:lumOff val="60000"/>
                  </a:srgbClr>
                </a:solidFill>
              </a:rPr>
              <a:t>В </a:t>
            </a:r>
            <a:r>
              <a:rPr lang="ru-RU" sz="1600" dirty="0" err="1">
                <a:solidFill>
                  <a:srgbClr val="FF3300">
                    <a:lumMod val="40000"/>
                    <a:lumOff val="60000"/>
                  </a:srgbClr>
                </a:solidFill>
              </a:rPr>
              <a:t>вехнюю</a:t>
            </a:r>
            <a:r>
              <a:rPr lang="ru-RU" sz="1600" dirty="0">
                <a:solidFill>
                  <a:srgbClr val="FF3300">
                    <a:lumMod val="40000"/>
                    <a:lumOff val="60000"/>
                  </a:srgbClr>
                </a:solidFill>
              </a:rPr>
              <a:t> часть ворот вмонтирована надпись – </a:t>
            </a:r>
            <a:r>
              <a:rPr lang="ru-RU" sz="1600" dirty="0">
                <a:solidFill>
                  <a:srgbClr val="FFFFFF"/>
                </a:solidFill>
              </a:rPr>
              <a:t>«Каждому свое». </a:t>
            </a:r>
            <a:r>
              <a:rPr lang="ru-RU" sz="1600" dirty="0">
                <a:solidFill>
                  <a:srgbClr val="FF3300">
                    <a:lumMod val="40000"/>
                    <a:lumOff val="60000"/>
                  </a:srgbClr>
                </a:solidFill>
              </a:rPr>
              <a:t>Цинично-издевательские слова стали проклятьем народов Европы. Не себе ли этим лозунгом фашизм подписал приговор? Но как поется в песне – «Кому бесславье, а кому бессмертье…»</a:t>
            </a:r>
          </a:p>
          <a:p>
            <a:pPr lvl="0" eaLnBrk="1" hangingPunct="1">
              <a:buClr>
                <a:srgbClr val="FFCC66"/>
              </a:buClr>
              <a:defRPr/>
            </a:pPr>
            <a:r>
              <a:rPr lang="ru-RU" sz="1600" dirty="0">
                <a:solidFill>
                  <a:srgbClr val="FF3300">
                    <a:lumMod val="40000"/>
                    <a:lumOff val="60000"/>
                  </a:srgbClr>
                </a:solidFill>
              </a:rPr>
              <a:t>Такие беседы не оставляют детей равнодушными!</a:t>
            </a:r>
          </a:p>
          <a:p>
            <a:pPr eaLnBrk="1" hangingPunct="1">
              <a:defRPr/>
            </a:pPr>
            <a:endParaRPr lang="ru-RU" sz="2400" dirty="0" smtClean="0"/>
          </a:p>
        </p:txBody>
      </p:sp>
      <p:pic>
        <p:nvPicPr>
          <p:cNvPr id="1026" name="Picture 2" descr="C:\Users\Lenovo-xcomp\Desktop\Безымянный 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3217313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063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992888" cy="115212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1800" dirty="0"/>
              <a:t>«Как нет человека без самолюбия, - так нет человека без любви к отечеству, и эта любовь дает воспитанию верный ключ к сердцу человека…»</a:t>
            </a:r>
            <a:br>
              <a:rPr lang="ru-RU" sz="1800" dirty="0"/>
            </a:br>
            <a:r>
              <a:rPr lang="ru-RU" sz="1800" dirty="0"/>
              <a:t>                                                    </a:t>
            </a:r>
            <a:r>
              <a:rPr lang="ru-RU" sz="1800" dirty="0" err="1"/>
              <a:t>К.Д.Ушинский</a:t>
            </a:r>
            <a:endParaRPr lang="ru-RU" sz="1800" dirty="0" smtClean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713663" cy="5183857"/>
          </a:xfrm>
        </p:spPr>
        <p:txBody>
          <a:bodyPr>
            <a:normAutofit/>
          </a:bodyPr>
          <a:lstStyle/>
          <a:p>
            <a:pPr lvl="0" eaLnBrk="1" hangingPunct="1">
              <a:buClr>
                <a:srgbClr val="FFCC66"/>
              </a:buClr>
              <a:defRPr/>
            </a:pPr>
            <a:r>
              <a:rPr lang="ru-RU" altLang="ru-RU" sz="1600" dirty="0">
                <a:solidFill>
                  <a:srgbClr val="FFFFFF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>
                <a:solidFill>
                  <a:srgbClr val="FFFFFF"/>
                </a:solidFill>
                <a:effectLst/>
                <a:cs typeface="Times New Roman" pitchFamily="18" charset="0"/>
              </a:rPr>
              <a:t>Основные направления гражданско-патриотического </a:t>
            </a:r>
            <a:r>
              <a:rPr lang="ru-RU" altLang="ru-RU" sz="1800" b="1" dirty="0" smtClean="0">
                <a:solidFill>
                  <a:srgbClr val="FFFFFF"/>
                </a:solidFill>
                <a:effectLst/>
                <a:cs typeface="Times New Roman" pitchFamily="18" charset="0"/>
              </a:rPr>
              <a:t>воспитания</a:t>
            </a:r>
          </a:p>
          <a:p>
            <a:pPr lvl="0" eaLnBrk="1" hangingPunct="1">
              <a:buClr>
                <a:srgbClr val="FFCC66"/>
              </a:buClr>
              <a:defRPr/>
            </a:pPr>
            <a:endParaRPr lang="ru-RU" altLang="ru-RU" sz="1800" dirty="0">
              <a:solidFill>
                <a:srgbClr val="FFFFFF"/>
              </a:solidFill>
              <a:effectLst/>
              <a:cs typeface="Times New Roman" pitchFamily="18" charset="0"/>
            </a:endParaRPr>
          </a:p>
          <a:p>
            <a:pPr lvl="0" algn="just" eaLnBrk="1" hangingPunct="1">
              <a:buClr>
                <a:srgbClr val="FFCC66"/>
              </a:buClr>
              <a:buSzPts val="1000"/>
              <a:defRPr/>
            </a:pPr>
            <a:r>
              <a:rPr lang="ru-RU" altLang="ru-RU" sz="1500" b="1" dirty="0">
                <a:solidFill>
                  <a:srgbClr val="F2E4DF"/>
                </a:solidFill>
                <a:effectLst/>
                <a:cs typeface="Times New Roman" pitchFamily="18" charset="0"/>
              </a:rPr>
              <a:t>Духовно - нравственное.</a:t>
            </a:r>
            <a:r>
              <a:rPr lang="ru-RU" altLang="ru-RU" sz="1500" dirty="0">
                <a:solidFill>
                  <a:srgbClr val="F2E4DF"/>
                </a:solidFill>
                <a:effectLst/>
                <a:cs typeface="Times New Roman" pitchFamily="18" charset="0"/>
              </a:rPr>
              <a:t> </a:t>
            </a:r>
            <a:r>
              <a:rPr lang="ru-RU" altLang="ru-RU" sz="1500" dirty="0">
                <a:solidFill>
                  <a:srgbClr val="FF8566"/>
                </a:solidFill>
                <a:effectLst/>
                <a:cs typeface="Times New Roman" pitchFamily="18" charset="0"/>
              </a:rPr>
              <a:t>Осознание учащимися в процессе гражданско-патриотического воспитания высших ценностей, идеалов и ориентиров, социально-значимых процессов и явлений реальной жизни.</a:t>
            </a:r>
          </a:p>
          <a:p>
            <a:pPr lvl="0" algn="just" eaLnBrk="1" hangingPunct="1">
              <a:buClr>
                <a:srgbClr val="FFCC66"/>
              </a:buClr>
              <a:buSzPts val="1000"/>
              <a:defRPr/>
            </a:pPr>
            <a:r>
              <a:rPr lang="ru-RU" altLang="ru-RU" sz="1500" dirty="0">
                <a:solidFill>
                  <a:srgbClr val="FFCC00"/>
                </a:solidFill>
                <a:effectLst/>
                <a:cs typeface="Times New Roman" pitchFamily="18" charset="0"/>
              </a:rPr>
              <a:t> </a:t>
            </a:r>
            <a:r>
              <a:rPr lang="ru-RU" altLang="ru-RU" sz="1500" b="1" dirty="0" err="1">
                <a:solidFill>
                  <a:srgbClr val="F2E4DF"/>
                </a:solidFill>
                <a:effectLst/>
                <a:cs typeface="Times New Roman" pitchFamily="18" charset="0"/>
              </a:rPr>
              <a:t>Историко</a:t>
            </a:r>
            <a:r>
              <a:rPr lang="ru-RU" altLang="ru-RU" sz="1500" b="1" dirty="0">
                <a:solidFill>
                  <a:srgbClr val="F2E4DF"/>
                </a:solidFill>
                <a:effectLst/>
                <a:cs typeface="Times New Roman" pitchFamily="18" charset="0"/>
              </a:rPr>
              <a:t> – краеведческое. </a:t>
            </a:r>
            <a:r>
              <a:rPr lang="ru-RU" altLang="ru-RU" sz="1500" dirty="0">
                <a:solidFill>
                  <a:srgbClr val="FFAD99"/>
                </a:solidFill>
                <a:effectLst/>
                <a:cs typeface="Times New Roman" pitchFamily="18" charset="0"/>
              </a:rPr>
              <a:t>Система мероприятий, направленных на познание </a:t>
            </a:r>
            <a:r>
              <a:rPr lang="ru-RU" altLang="ru-RU" sz="1500" dirty="0" err="1">
                <a:solidFill>
                  <a:srgbClr val="FFAD99"/>
                </a:solidFill>
                <a:effectLst/>
                <a:cs typeface="Times New Roman" pitchFamily="18" charset="0"/>
              </a:rPr>
              <a:t>историко</a:t>
            </a:r>
            <a:r>
              <a:rPr lang="ru-RU" altLang="ru-RU" sz="1500" dirty="0">
                <a:solidFill>
                  <a:srgbClr val="FFAD99"/>
                </a:solidFill>
                <a:effectLst/>
                <a:cs typeface="Times New Roman" pitchFamily="18" charset="0"/>
              </a:rPr>
              <a:t> - культурных корней, формирование знаний о родном селе, городе, районе.</a:t>
            </a:r>
          </a:p>
          <a:p>
            <a:pPr lvl="0" algn="just" eaLnBrk="1" hangingPunct="1">
              <a:buClr>
                <a:srgbClr val="FFCC66"/>
              </a:buClr>
              <a:buSzPts val="1000"/>
              <a:defRPr/>
            </a:pPr>
            <a:r>
              <a:rPr lang="ru-RU" altLang="ru-RU" sz="1500" b="1" dirty="0" err="1">
                <a:solidFill>
                  <a:srgbClr val="F2E4DF"/>
                </a:solidFill>
                <a:effectLst/>
                <a:cs typeface="Times New Roman" pitchFamily="18" charset="0"/>
              </a:rPr>
              <a:t>Гражданско</a:t>
            </a:r>
            <a:r>
              <a:rPr lang="ru-RU" altLang="ru-RU" sz="1500" b="1" dirty="0">
                <a:solidFill>
                  <a:srgbClr val="F2E4DF"/>
                </a:solidFill>
                <a:effectLst/>
                <a:cs typeface="Times New Roman" pitchFamily="18" charset="0"/>
              </a:rPr>
              <a:t> –</a:t>
            </a:r>
            <a:r>
              <a:rPr lang="ru-RU" altLang="ru-RU" sz="1500" dirty="0">
                <a:solidFill>
                  <a:srgbClr val="F2E4DF"/>
                </a:solidFill>
                <a:effectLst/>
                <a:cs typeface="Times New Roman" pitchFamily="18" charset="0"/>
              </a:rPr>
              <a:t> </a:t>
            </a:r>
            <a:r>
              <a:rPr lang="ru-RU" altLang="ru-RU" sz="1500" b="1" dirty="0">
                <a:solidFill>
                  <a:srgbClr val="F2E4DF"/>
                </a:solidFill>
                <a:effectLst/>
                <a:cs typeface="Times New Roman" pitchFamily="18" charset="0"/>
              </a:rPr>
              <a:t>правовое. </a:t>
            </a:r>
            <a:r>
              <a:rPr lang="ru-RU" altLang="ru-RU" sz="1500" dirty="0">
                <a:solidFill>
                  <a:srgbClr val="FF8566"/>
                </a:solidFill>
                <a:effectLst/>
                <a:cs typeface="Times New Roman" pitchFamily="18" charset="0"/>
              </a:rPr>
              <a:t>Законопослушность, готовность к служению своему народу и выполнению конституционного долга; воспитывает уважение к государственной символике.</a:t>
            </a:r>
          </a:p>
          <a:p>
            <a:pPr lvl="0" algn="just" eaLnBrk="1" hangingPunct="1">
              <a:buClr>
                <a:srgbClr val="FFCC66"/>
              </a:buClr>
              <a:buSzPts val="1000"/>
              <a:defRPr/>
            </a:pPr>
            <a:r>
              <a:rPr lang="ru-RU" altLang="ru-RU" sz="1500" b="1" dirty="0">
                <a:solidFill>
                  <a:srgbClr val="F2E4DF"/>
                </a:solidFill>
                <a:effectLst/>
                <a:cs typeface="Times New Roman" pitchFamily="18" charset="0"/>
              </a:rPr>
              <a:t>Социально – патриотическое. </a:t>
            </a:r>
            <a:r>
              <a:rPr lang="ru-RU" altLang="ru-RU" sz="1500" dirty="0">
                <a:solidFill>
                  <a:srgbClr val="FF8566"/>
                </a:solidFill>
                <a:effectLst/>
                <a:cs typeface="Times New Roman" pitchFamily="18" charset="0"/>
              </a:rPr>
              <a:t>Проявление чувств благородства и сострадания, проявление заботы о людях пожилого возраста.</a:t>
            </a:r>
          </a:p>
          <a:p>
            <a:pPr lvl="0" algn="just" eaLnBrk="1" hangingPunct="1">
              <a:buClr>
                <a:srgbClr val="FFCC66"/>
              </a:buClr>
              <a:buSzPts val="1000"/>
              <a:defRPr/>
            </a:pPr>
            <a:r>
              <a:rPr lang="ru-RU" altLang="ru-RU" sz="1500" b="1" dirty="0" err="1">
                <a:solidFill>
                  <a:srgbClr val="F2E4DF"/>
                </a:solidFill>
                <a:effectLst/>
                <a:cs typeface="Times New Roman" pitchFamily="18" charset="0"/>
              </a:rPr>
              <a:t>Военно</a:t>
            </a:r>
            <a:r>
              <a:rPr lang="ru-RU" altLang="ru-RU" sz="1500" b="1" dirty="0">
                <a:solidFill>
                  <a:srgbClr val="F2E4DF"/>
                </a:solidFill>
                <a:effectLst/>
                <a:cs typeface="Times New Roman" pitchFamily="18" charset="0"/>
              </a:rPr>
              <a:t> – патриотическое. </a:t>
            </a:r>
            <a:r>
              <a:rPr lang="ru-RU" altLang="ru-RU" sz="1500" dirty="0">
                <a:solidFill>
                  <a:srgbClr val="FFAD99"/>
                </a:solidFill>
                <a:effectLst/>
                <a:cs typeface="Times New Roman" pitchFamily="18" charset="0"/>
              </a:rPr>
              <a:t>Формирование у молодежи высокого патриотического сознания, идей служения Отечеству, способности к его вооруженной защите, изучение русской военной истории, воинских традиций.</a:t>
            </a:r>
          </a:p>
          <a:p>
            <a:pPr lvl="0" algn="just" eaLnBrk="1" hangingPunct="1">
              <a:buClr>
                <a:srgbClr val="FFCC66"/>
              </a:buClr>
              <a:buSzPts val="1000"/>
              <a:defRPr/>
            </a:pPr>
            <a:r>
              <a:rPr lang="ru-RU" altLang="ru-RU" sz="1500" b="1" dirty="0">
                <a:solidFill>
                  <a:srgbClr val="F2E4DF"/>
                </a:solidFill>
                <a:effectLst/>
                <a:cs typeface="Times New Roman" pitchFamily="18" charset="0"/>
              </a:rPr>
              <a:t>Спортивно - патриотическое.</a:t>
            </a:r>
            <a:r>
              <a:rPr lang="ru-RU" altLang="ru-RU" sz="1500" dirty="0">
                <a:solidFill>
                  <a:srgbClr val="F2E4DF"/>
                </a:solidFill>
                <a:effectLst/>
                <a:cs typeface="Times New Roman" pitchFamily="18" charset="0"/>
              </a:rPr>
              <a:t> </a:t>
            </a:r>
            <a:r>
              <a:rPr lang="ru-RU" altLang="ru-RU" sz="1500" dirty="0">
                <a:solidFill>
                  <a:srgbClr val="FF8566"/>
                </a:solidFill>
                <a:effectLst/>
                <a:cs typeface="Times New Roman" pitchFamily="18" charset="0"/>
              </a:rPr>
              <a:t>Воспитание выносливости, стойкости, мужества, дисциплинированности в процессе занятий физической культурой и спортом, формирование опыта служения Отечеству и готовности к защите Родины.</a:t>
            </a:r>
          </a:p>
          <a:p>
            <a:pPr lvl="0" algn="just" eaLnBrk="1" hangingPunct="1">
              <a:buClr>
                <a:srgbClr val="FFCC66"/>
              </a:buClr>
              <a:buSzPts val="1000"/>
              <a:defRPr/>
            </a:pPr>
            <a:r>
              <a:rPr lang="ru-RU" altLang="ru-RU" sz="1500" b="1" dirty="0">
                <a:solidFill>
                  <a:srgbClr val="F2E4DF"/>
                </a:solidFill>
                <a:effectLst/>
                <a:cs typeface="Times New Roman" pitchFamily="18" charset="0"/>
              </a:rPr>
              <a:t>Культурно - патриотическое. </a:t>
            </a:r>
            <a:r>
              <a:rPr lang="ru-RU" altLang="ru-RU" sz="1500" dirty="0">
                <a:solidFill>
                  <a:srgbClr val="FFAD99"/>
                </a:solidFill>
                <a:effectLst/>
                <a:cs typeface="Times New Roman" pitchFamily="18" charset="0"/>
              </a:rPr>
              <a:t>Направлено на развитие творческих способностей учащихся через приобщение их к музыкальному фольклору, устному народному творчеству, миру народных праздников, знакомство с обычаями и традициями русского народа.</a:t>
            </a:r>
            <a:endParaRPr lang="ru-RU" sz="1500" dirty="0" smtClean="0"/>
          </a:p>
        </p:txBody>
      </p:sp>
    </p:spTree>
    <p:extLst>
      <p:ext uri="{BB962C8B-B14F-4D97-AF65-F5344CB8AC3E}">
        <p14:creationId xmlns:p14="http://schemas.microsoft.com/office/powerpoint/2010/main" val="7417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292080" y="404664"/>
            <a:ext cx="3745111" cy="6191969"/>
          </a:xfrm>
        </p:spPr>
        <p:txBody>
          <a:bodyPr>
            <a:normAutofit/>
          </a:bodyPr>
          <a:lstStyle/>
          <a:p>
            <a:pPr lvl="0" eaLnBrk="1" hangingPunct="1">
              <a:buClr>
                <a:srgbClr val="FFCC66"/>
              </a:buClr>
              <a:defRPr/>
            </a:pPr>
            <a:r>
              <a:rPr lang="ru-RU" sz="1600" dirty="0">
                <a:solidFill>
                  <a:srgbClr val="FFFFFF"/>
                </a:solidFill>
                <a:effectLst/>
              </a:rPr>
              <a:t>На полотне десять девушек, каждой из </a:t>
            </a:r>
          </a:p>
          <a:p>
            <a:pPr lvl="0" eaLnBrk="1" hangingPunct="1">
              <a:buClr>
                <a:srgbClr val="FFCC66"/>
              </a:buClr>
              <a:defRPr/>
            </a:pPr>
            <a:r>
              <a:rPr lang="ru-RU" sz="1600" dirty="0">
                <a:solidFill>
                  <a:srgbClr val="FFFFFF"/>
                </a:solidFill>
                <a:effectLst/>
              </a:rPr>
              <a:t>которых не больше 19, раздеты – отбор, у которого свой мрачный умысел, </a:t>
            </a:r>
          </a:p>
          <a:p>
            <a:pPr lvl="0" eaLnBrk="1" hangingPunct="1">
              <a:buClr>
                <a:srgbClr val="FFCC66"/>
              </a:buClr>
              <a:defRPr/>
            </a:pPr>
            <a:r>
              <a:rPr lang="ru-RU" sz="1600" dirty="0">
                <a:solidFill>
                  <a:srgbClr val="FFFFFF"/>
                </a:solidFill>
                <a:effectLst/>
              </a:rPr>
              <a:t>мрачная цель. Уничтожая узниц женских концентрационных</a:t>
            </a:r>
          </a:p>
          <a:p>
            <a:pPr lvl="0" eaLnBrk="1" hangingPunct="1">
              <a:buClr>
                <a:srgbClr val="FFCC66"/>
              </a:buClr>
              <a:defRPr/>
            </a:pPr>
            <a:r>
              <a:rPr lang="ru-RU" sz="1600" dirty="0">
                <a:solidFill>
                  <a:srgbClr val="FFFFFF"/>
                </a:solidFill>
                <a:effectLst/>
              </a:rPr>
              <a:t>лагерей, фашисты отбирали самых красивых для медицинских </a:t>
            </a:r>
          </a:p>
          <a:p>
            <a:pPr lvl="0" eaLnBrk="1" hangingPunct="1">
              <a:buClr>
                <a:srgbClr val="FFCC66"/>
              </a:buClr>
              <a:defRPr/>
            </a:pPr>
            <a:r>
              <a:rPr lang="ru-RU" sz="1600" dirty="0">
                <a:solidFill>
                  <a:srgbClr val="FFFFFF"/>
                </a:solidFill>
                <a:effectLst/>
              </a:rPr>
              <a:t>экспериментов. Фигуры девушек подобны золотым слиткам. </a:t>
            </a:r>
          </a:p>
          <a:p>
            <a:pPr lvl="0" eaLnBrk="1" hangingPunct="1">
              <a:buClr>
                <a:srgbClr val="FFCC66"/>
              </a:buClr>
              <a:defRPr/>
            </a:pPr>
            <a:r>
              <a:rPr lang="ru-RU" sz="1600" dirty="0">
                <a:solidFill>
                  <a:srgbClr val="FFFFFF"/>
                </a:solidFill>
                <a:effectLst/>
              </a:rPr>
              <a:t>Цинично-деловитый облик гитлеровских молодчиков контрастирует с безмерным отчаянием их жертв. Горе сковало </a:t>
            </a:r>
          </a:p>
          <a:p>
            <a:pPr lvl="0" eaLnBrk="1" hangingPunct="1">
              <a:buClr>
                <a:srgbClr val="FFCC66"/>
              </a:buClr>
              <a:defRPr/>
            </a:pPr>
            <a:r>
              <a:rPr lang="ru-RU" sz="1600" dirty="0">
                <a:solidFill>
                  <a:srgbClr val="FFFFFF"/>
                </a:solidFill>
                <a:effectLst/>
              </a:rPr>
              <a:t>девушек, но каждая из них стремится совладать с этим горем по-своему. Одна – закрыв лицо руками и как бы доверившись судьбе, другая – обратив свою мысль к происходящему, третья – скрестив руки на груди и , быть может, воззвав к неведомой силе, </a:t>
            </a:r>
            <a:endParaRPr lang="ru-RU" sz="1600" dirty="0">
              <a:solidFill>
                <a:srgbClr val="FFFFFF"/>
              </a:solidFill>
            </a:endParaRPr>
          </a:p>
          <a:p>
            <a:pPr eaLnBrk="1" hangingPunct="1">
              <a:defRPr/>
            </a:pPr>
            <a:endParaRPr lang="ru-RU" sz="16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2012007" y="478061"/>
            <a:ext cx="14991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kern="0" dirty="0">
                <a:solidFill>
                  <a:srgbClr val="FFFFCC"/>
                </a:solidFill>
                <a:latin typeface="Tahoma"/>
                <a:ea typeface="+mj-ea"/>
                <a:cs typeface="+mj-cs"/>
              </a:rPr>
              <a:t> </a:t>
            </a:r>
            <a:r>
              <a:rPr lang="ru-RU" sz="2000" b="1" kern="0" dirty="0">
                <a:solidFill>
                  <a:srgbClr val="FF0000"/>
                </a:solidFill>
                <a:latin typeface="Tahoma"/>
                <a:ea typeface="+mj-ea"/>
                <a:cs typeface="+mj-cs"/>
              </a:rPr>
              <a:t>«ОТБОР»</a:t>
            </a:r>
            <a:endParaRPr lang="ru-RU" dirty="0"/>
          </a:p>
        </p:txBody>
      </p:sp>
      <p:pic>
        <p:nvPicPr>
          <p:cNvPr id="1026" name="Picture 2" descr="C:\Users\Lenovo-xcomp\Desktop\Безымянный 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66" y="1271069"/>
            <a:ext cx="5189410" cy="458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063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0" y="116632"/>
            <a:ext cx="4104456" cy="6624736"/>
          </a:xfrm>
        </p:spPr>
        <p:txBody>
          <a:bodyPr>
            <a:normAutofit fontScale="90000"/>
          </a:bodyPr>
          <a:lstStyle/>
          <a:p>
            <a:pPr lvl="0" algn="l" eaLnBrk="1" hangingPunct="1">
              <a:spcBef>
                <a:spcPct val="20000"/>
              </a:spcBef>
              <a:defRPr/>
            </a:pPr>
            <a:r>
              <a:rPr lang="ru-RU" sz="1300" dirty="0">
                <a:solidFill>
                  <a:srgbClr val="FF3300">
                    <a:lumMod val="60000"/>
                    <a:lumOff val="40000"/>
                  </a:srgbClr>
                </a:solidFill>
                <a:effectLst/>
                <a:ea typeface="+mn-ea"/>
                <a:cs typeface="+mn-cs"/>
              </a:rPr>
              <a:t>22 марта 1943 года отряд фашистских захватчиков окружил деревню. Все жители – старики, женщины, дети были согнаны в сарай и заживо сожжены. 149 живых душ сожрало лютое пламя.</a:t>
            </a:r>
            <a:br>
              <a:rPr lang="ru-RU" sz="1300" dirty="0">
                <a:solidFill>
                  <a:srgbClr val="FF3300">
                    <a:lumMod val="60000"/>
                    <a:lumOff val="40000"/>
                  </a:srgbClr>
                </a:solidFill>
                <a:effectLst/>
                <a:ea typeface="+mn-ea"/>
                <a:cs typeface="+mn-cs"/>
              </a:rPr>
            </a:br>
            <a:r>
              <a:rPr lang="ru-RU" sz="1300" dirty="0">
                <a:solidFill>
                  <a:srgbClr val="FF3300">
                    <a:lumMod val="60000"/>
                    <a:lumOff val="40000"/>
                  </a:srgbClr>
                </a:solidFill>
                <a:effectLst/>
                <a:ea typeface="+mn-ea"/>
                <a:cs typeface="+mn-cs"/>
              </a:rPr>
              <a:t>Более 9000 сел и деревень Беларуси разделили горькую участь Хатыни. Пепел и землю с огненных братских могил привезли в Хатынь. Урны с этой землей легли под камни-памятники на «кладбище деревень». Между могил ходят люди, оплакивают свои сожженные села и деревни</a:t>
            </a:r>
            <a:r>
              <a:rPr lang="ru-RU" sz="1300" dirty="0" smtClean="0">
                <a:solidFill>
                  <a:srgbClr val="FF3300">
                    <a:lumMod val="60000"/>
                    <a:lumOff val="40000"/>
                  </a:srgbClr>
                </a:solidFill>
                <a:effectLst/>
                <a:ea typeface="+mn-ea"/>
                <a:cs typeface="+mn-cs"/>
              </a:rPr>
              <a:t>.</a:t>
            </a:r>
            <a:r>
              <a:rPr lang="ru-RU" sz="1300" dirty="0">
                <a:solidFill>
                  <a:srgbClr val="FFFFFF"/>
                </a:solidFill>
                <a:effectLst/>
                <a:ea typeface="+mn-ea"/>
                <a:cs typeface="+mn-cs"/>
              </a:rPr>
              <a:t/>
            </a:r>
            <a:br>
              <a:rPr lang="ru-RU" sz="1300" dirty="0">
                <a:solidFill>
                  <a:srgbClr val="FFFFFF"/>
                </a:solidFill>
                <a:effectLst/>
                <a:ea typeface="+mn-ea"/>
                <a:cs typeface="+mn-cs"/>
              </a:rPr>
            </a:br>
            <a:r>
              <a:rPr lang="ru-RU" sz="1300" dirty="0">
                <a:solidFill>
                  <a:srgbClr val="FFFFFF"/>
                </a:solidFill>
                <a:ea typeface="+mn-ea"/>
                <a:cs typeface="+mn-cs"/>
              </a:rPr>
              <a:t>Мемориальный архитектурно-скульптурный комплекс занимает площадь около 50 га. В центре композиции мемориала находится шестиметровая бронзовая скульптура </a:t>
            </a:r>
            <a:r>
              <a:rPr lang="ru-RU" sz="1300" b="1" dirty="0">
                <a:solidFill>
                  <a:srgbClr val="FF0000"/>
                </a:solidFill>
                <a:ea typeface="+mn-ea"/>
                <a:cs typeface="+mn-cs"/>
              </a:rPr>
              <a:t>«Непокорённый человек» </a:t>
            </a:r>
            <a:r>
              <a:rPr lang="ru-RU" sz="1300" dirty="0">
                <a:solidFill>
                  <a:srgbClr val="FFFFFF"/>
                </a:solidFill>
                <a:ea typeface="+mn-ea"/>
                <a:cs typeface="+mn-cs"/>
              </a:rPr>
              <a:t>с мёртвым ребенком на руках. Рядом сомкнутые гранитные плиты, символизирующие крышу сарая, в котором были сожжены жители деревни. </a:t>
            </a:r>
            <a:br>
              <a:rPr lang="ru-RU" sz="1300" dirty="0">
                <a:solidFill>
                  <a:srgbClr val="FFFFFF"/>
                </a:solidFill>
                <a:ea typeface="+mn-ea"/>
                <a:cs typeface="+mn-cs"/>
              </a:rPr>
            </a:br>
            <a:r>
              <a:rPr lang="ru-RU" sz="1300" dirty="0">
                <a:solidFill>
                  <a:srgbClr val="FFFFFF"/>
                </a:solidFill>
                <a:ea typeface="+mn-ea"/>
                <a:cs typeface="+mn-cs"/>
              </a:rPr>
              <a:t>На братской могиле из белого мрамора </a:t>
            </a:r>
            <a:r>
              <a:rPr lang="ru-RU" sz="1300" b="1" dirty="0">
                <a:solidFill>
                  <a:srgbClr val="FF0000"/>
                </a:solidFill>
                <a:ea typeface="+mn-ea"/>
                <a:cs typeface="+mn-cs"/>
              </a:rPr>
              <a:t>— Венец памяти.</a:t>
            </a:r>
            <a:r>
              <a:rPr lang="ru-RU" sz="1300" dirty="0">
                <a:solidFill>
                  <a:srgbClr val="FFFFFF"/>
                </a:solidFill>
                <a:ea typeface="+mn-ea"/>
                <a:cs typeface="+mn-cs"/>
              </a:rPr>
              <a:t> </a:t>
            </a:r>
            <a:br>
              <a:rPr lang="ru-RU" sz="1300" dirty="0">
                <a:solidFill>
                  <a:srgbClr val="FFFFFF"/>
                </a:solidFill>
                <a:ea typeface="+mn-ea"/>
                <a:cs typeface="+mn-cs"/>
              </a:rPr>
            </a:br>
            <a:r>
              <a:rPr lang="ru-RU" sz="1300" dirty="0">
                <a:solidFill>
                  <a:srgbClr val="FFFFFF"/>
                </a:solidFill>
                <a:ea typeface="+mn-ea"/>
                <a:cs typeface="+mn-cs"/>
              </a:rPr>
              <a:t>На нём — наказ погибших живым:</a:t>
            </a:r>
            <a:br>
              <a:rPr lang="ru-RU" sz="1300" dirty="0">
                <a:solidFill>
                  <a:srgbClr val="FFFFFF"/>
                </a:solidFill>
                <a:ea typeface="+mn-ea"/>
                <a:cs typeface="+mn-cs"/>
              </a:rPr>
            </a:br>
            <a:r>
              <a:rPr lang="ru-RU" sz="1300" i="1" dirty="0">
                <a:solidFill>
                  <a:srgbClr val="FF3300">
                    <a:lumMod val="60000"/>
                    <a:lumOff val="40000"/>
                  </a:srgbClr>
                </a:solidFill>
                <a:ea typeface="+mn-ea"/>
                <a:cs typeface="+mn-cs"/>
              </a:rPr>
              <a:t>Люди добрые, помните:</a:t>
            </a:r>
            <a:br>
              <a:rPr lang="ru-RU" sz="1300" i="1" dirty="0">
                <a:solidFill>
                  <a:srgbClr val="FF3300">
                    <a:lumMod val="60000"/>
                    <a:lumOff val="40000"/>
                  </a:srgbClr>
                </a:solidFill>
                <a:ea typeface="+mn-ea"/>
                <a:cs typeface="+mn-cs"/>
              </a:rPr>
            </a:br>
            <a:r>
              <a:rPr lang="ru-RU" sz="1300" i="1" dirty="0">
                <a:solidFill>
                  <a:srgbClr val="FF3300">
                    <a:lumMod val="60000"/>
                    <a:lumOff val="40000"/>
                  </a:srgbClr>
                </a:solidFill>
                <a:ea typeface="+mn-ea"/>
                <a:cs typeface="+mn-cs"/>
              </a:rPr>
              <a:t>любили мы жизнь, и Родину нашу, и Вас, дорогие.</a:t>
            </a:r>
            <a:br>
              <a:rPr lang="ru-RU" sz="1300" i="1" dirty="0">
                <a:solidFill>
                  <a:srgbClr val="FF3300">
                    <a:lumMod val="60000"/>
                    <a:lumOff val="40000"/>
                  </a:srgbClr>
                </a:solidFill>
                <a:ea typeface="+mn-ea"/>
                <a:cs typeface="+mn-cs"/>
              </a:rPr>
            </a:br>
            <a:r>
              <a:rPr lang="ru-RU" sz="1300" i="1" dirty="0">
                <a:solidFill>
                  <a:srgbClr val="FF3300">
                    <a:lumMod val="60000"/>
                    <a:lumOff val="40000"/>
                  </a:srgbClr>
                </a:solidFill>
                <a:ea typeface="+mn-ea"/>
                <a:cs typeface="+mn-cs"/>
              </a:rPr>
              <a:t>Мы сгорели живыми в огне.</a:t>
            </a:r>
            <a:br>
              <a:rPr lang="ru-RU" sz="1300" i="1" dirty="0">
                <a:solidFill>
                  <a:srgbClr val="FF3300">
                    <a:lumMod val="60000"/>
                    <a:lumOff val="40000"/>
                  </a:srgbClr>
                </a:solidFill>
                <a:ea typeface="+mn-ea"/>
                <a:cs typeface="+mn-cs"/>
              </a:rPr>
            </a:br>
            <a:r>
              <a:rPr lang="ru-RU" sz="1300" i="1" dirty="0">
                <a:solidFill>
                  <a:srgbClr val="FF3300">
                    <a:lumMod val="60000"/>
                    <a:lumOff val="40000"/>
                  </a:srgbClr>
                </a:solidFill>
                <a:ea typeface="+mn-ea"/>
                <a:cs typeface="+mn-cs"/>
              </a:rPr>
              <a:t>Наша просьба ко всем:</a:t>
            </a:r>
            <a:br>
              <a:rPr lang="ru-RU" sz="1300" i="1" dirty="0">
                <a:solidFill>
                  <a:srgbClr val="FF3300">
                    <a:lumMod val="60000"/>
                    <a:lumOff val="40000"/>
                  </a:srgbClr>
                </a:solidFill>
                <a:ea typeface="+mn-ea"/>
                <a:cs typeface="+mn-cs"/>
              </a:rPr>
            </a:br>
            <a:r>
              <a:rPr lang="ru-RU" sz="1300" i="1" dirty="0">
                <a:solidFill>
                  <a:srgbClr val="FF3300">
                    <a:lumMod val="60000"/>
                    <a:lumOff val="40000"/>
                  </a:srgbClr>
                </a:solidFill>
                <a:ea typeface="+mn-ea"/>
                <a:cs typeface="+mn-cs"/>
              </a:rPr>
              <a:t>пусть скорбь и печаль обернутся в мужество ваше и силу,</a:t>
            </a:r>
            <a:br>
              <a:rPr lang="ru-RU" sz="1300" i="1" dirty="0">
                <a:solidFill>
                  <a:srgbClr val="FF3300">
                    <a:lumMod val="60000"/>
                    <a:lumOff val="40000"/>
                  </a:srgbClr>
                </a:solidFill>
                <a:ea typeface="+mn-ea"/>
                <a:cs typeface="+mn-cs"/>
              </a:rPr>
            </a:br>
            <a:r>
              <a:rPr lang="ru-RU" sz="1300" i="1" dirty="0">
                <a:solidFill>
                  <a:srgbClr val="FF3300">
                    <a:lumMod val="60000"/>
                    <a:lumOff val="40000"/>
                  </a:srgbClr>
                </a:solidFill>
                <a:ea typeface="+mn-ea"/>
                <a:cs typeface="+mn-cs"/>
              </a:rPr>
              <a:t>чтобы смогли вы утвердить навечно мир и покой на земле.</a:t>
            </a:r>
            <a:br>
              <a:rPr lang="ru-RU" sz="1300" i="1" dirty="0">
                <a:solidFill>
                  <a:srgbClr val="FF3300">
                    <a:lumMod val="60000"/>
                    <a:lumOff val="40000"/>
                  </a:srgbClr>
                </a:solidFill>
                <a:ea typeface="+mn-ea"/>
                <a:cs typeface="+mn-cs"/>
              </a:rPr>
            </a:br>
            <a:r>
              <a:rPr lang="ru-RU" sz="1300" i="1" dirty="0">
                <a:solidFill>
                  <a:srgbClr val="FF3300">
                    <a:lumMod val="60000"/>
                    <a:lumOff val="40000"/>
                  </a:srgbClr>
                </a:solidFill>
                <a:ea typeface="+mn-ea"/>
                <a:cs typeface="+mn-cs"/>
              </a:rPr>
              <a:t>Чтобы отныне нигде и никогда в вихре пожаров жизнь не умирала</a:t>
            </a:r>
            <a:r>
              <a:rPr lang="ru-RU" sz="1300" i="1" dirty="0" smtClean="0">
                <a:solidFill>
                  <a:srgbClr val="FF3300">
                    <a:lumMod val="60000"/>
                    <a:lumOff val="40000"/>
                  </a:srgbClr>
                </a:solidFill>
                <a:ea typeface="+mn-ea"/>
                <a:cs typeface="+mn-cs"/>
              </a:rPr>
              <a:t>!</a:t>
            </a:r>
            <a:endParaRPr lang="ru-RU" sz="13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6386" y="1916832"/>
            <a:ext cx="4827948" cy="4616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94360" y="41542"/>
            <a:ext cx="4572000" cy="16927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3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«Слышали ли в Хатыни</a:t>
            </a:r>
            <a:br>
              <a:rPr lang="ru-RU" sz="13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</a:br>
            <a:r>
              <a:rPr lang="ru-RU" sz="13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траурный перезвон?</a:t>
            </a:r>
            <a:br>
              <a:rPr lang="ru-RU" sz="13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</a:br>
            <a:r>
              <a:rPr lang="ru-RU" sz="13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Кровь от ужаса стынет, только</a:t>
            </a:r>
            <a:br>
              <a:rPr lang="ru-RU" sz="13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</a:br>
            <a:r>
              <a:rPr lang="ru-RU" sz="13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раздается он.</a:t>
            </a:r>
            <a:br>
              <a:rPr lang="ru-RU" sz="13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</a:br>
            <a:r>
              <a:rPr lang="ru-RU" sz="13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Кажется, вы в пустыне, выжжено</a:t>
            </a:r>
            <a:br>
              <a:rPr lang="ru-RU" sz="13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</a:br>
            <a:r>
              <a:rPr lang="ru-RU" sz="13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все дотла –</a:t>
            </a:r>
            <a:br>
              <a:rPr lang="ru-RU" sz="13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</a:br>
            <a:r>
              <a:rPr lang="ru-RU" sz="13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В той, военной Хатыни – </a:t>
            </a:r>
            <a:br>
              <a:rPr lang="ru-RU" sz="13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</a:br>
            <a:r>
              <a:rPr lang="ru-RU" sz="13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плачут колокола».</a:t>
            </a:r>
            <a:endParaRPr lang="ru-RU" sz="1300" dirty="0"/>
          </a:p>
        </p:txBody>
      </p:sp>
    </p:spTree>
    <p:extLst>
      <p:ext uri="{BB962C8B-B14F-4D97-AF65-F5344CB8AC3E}">
        <p14:creationId xmlns:p14="http://schemas.microsoft.com/office/powerpoint/2010/main" val="324465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58040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>
                <a:solidFill>
                  <a:srgbClr val="FFFFCC"/>
                </a:solidFill>
                <a:effectLst/>
              </a:rPr>
              <a:t>Василий Васильевич </a:t>
            </a:r>
            <a:r>
              <a:rPr lang="ru-RU" sz="2800" b="1" dirty="0">
                <a:solidFill>
                  <a:srgbClr val="FFFFCC"/>
                </a:solidFill>
                <a:effectLst/>
              </a:rPr>
              <a:t>Верещагин</a:t>
            </a:r>
            <a:endParaRPr lang="ru-RU" sz="2800" dirty="0" smtClean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9512" y="620688"/>
            <a:ext cx="8964488" cy="5688632"/>
          </a:xfrm>
        </p:spPr>
        <p:txBody>
          <a:bodyPr>
            <a:normAutofit lnSpcReduction="10000"/>
          </a:bodyPr>
          <a:lstStyle/>
          <a:p>
            <a:pPr lvl="0" eaLnBrk="1" hangingPunct="1">
              <a:buClr>
                <a:srgbClr val="FFCC66"/>
              </a:buClr>
              <a:defRPr/>
            </a:pPr>
            <a:r>
              <a:rPr lang="ru-RU" sz="1400" dirty="0">
                <a:solidFill>
                  <a:srgbClr val="FFFFFF"/>
                </a:solidFill>
              </a:rPr>
              <a:t>Последствия любой войны, какие они? Мы смотрим картину художника Верещагина </a:t>
            </a:r>
            <a:r>
              <a:rPr lang="ru-RU" sz="1400" b="1" dirty="0">
                <a:solidFill>
                  <a:srgbClr val="FF0000"/>
                </a:solidFill>
              </a:rPr>
              <a:t>«Апофиз войны». </a:t>
            </a:r>
            <a:r>
              <a:rPr lang="ru-RU" sz="1400" dirty="0">
                <a:solidFill>
                  <a:srgbClr val="FFFFFF"/>
                </a:solidFill>
              </a:rPr>
              <a:t>Картина была написана в </a:t>
            </a:r>
            <a:r>
              <a:rPr lang="ru-RU" sz="1400" b="1" dirty="0">
                <a:solidFill>
                  <a:srgbClr val="FF0000"/>
                </a:solidFill>
              </a:rPr>
              <a:t>1871 году. </a:t>
            </a:r>
            <a:r>
              <a:rPr lang="ru-RU" sz="1400" dirty="0">
                <a:solidFill>
                  <a:srgbClr val="FFFFFF"/>
                </a:solidFill>
              </a:rPr>
              <a:t>Ее содержание не требует комментариев! </a:t>
            </a:r>
          </a:p>
          <a:p>
            <a:pPr lvl="0" eaLnBrk="1" hangingPunct="1">
              <a:buClr>
                <a:srgbClr val="FFCC66"/>
              </a:buClr>
              <a:defRPr/>
            </a:pPr>
            <a:r>
              <a:rPr lang="ru-RU" sz="1400" dirty="0">
                <a:solidFill>
                  <a:srgbClr val="FFFFFF"/>
                </a:solidFill>
              </a:rPr>
              <a:t>Такое не должно повториться! Мы должны защищать Родину, мы должны быть патриотами! </a:t>
            </a:r>
            <a:endParaRPr lang="ru-RU" sz="1400" dirty="0" smtClean="0">
              <a:solidFill>
                <a:srgbClr val="FFFFFF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r>
              <a:rPr lang="ru-RU" sz="1400" dirty="0" smtClean="0">
                <a:solidFill>
                  <a:srgbClr val="FFFFFF"/>
                </a:solidFill>
              </a:rPr>
              <a:t>– такой вывод </a:t>
            </a:r>
            <a:r>
              <a:rPr lang="ru-RU" sz="1400" dirty="0">
                <a:solidFill>
                  <a:srgbClr val="FFFFFF"/>
                </a:solidFill>
              </a:rPr>
              <a:t>делают дети</a:t>
            </a:r>
            <a:r>
              <a:rPr lang="ru-RU" sz="1400" dirty="0" smtClean="0">
                <a:solidFill>
                  <a:srgbClr val="FFFFFF"/>
                </a:solidFill>
              </a:rPr>
              <a:t>.</a:t>
            </a:r>
          </a:p>
          <a:p>
            <a:pPr lvl="0" eaLnBrk="1" hangingPunct="1">
              <a:buClr>
                <a:srgbClr val="FFCC66"/>
              </a:buClr>
              <a:defRPr/>
            </a:pPr>
            <a:endParaRPr lang="ru-RU" sz="1400" dirty="0">
              <a:solidFill>
                <a:srgbClr val="FFFFFF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endParaRPr lang="ru-RU" sz="1400" dirty="0" smtClean="0">
              <a:solidFill>
                <a:srgbClr val="FFFFFF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endParaRPr lang="ru-RU" sz="1400" dirty="0">
              <a:solidFill>
                <a:srgbClr val="FFFFFF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endParaRPr lang="ru-RU" sz="1400" dirty="0" smtClean="0">
              <a:solidFill>
                <a:srgbClr val="FFFFFF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endParaRPr lang="ru-RU" sz="1400" dirty="0">
              <a:solidFill>
                <a:srgbClr val="FFFFFF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endParaRPr lang="ru-RU" sz="1400" dirty="0" smtClean="0">
              <a:solidFill>
                <a:srgbClr val="FFFFFF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endParaRPr lang="ru-RU" sz="1400" dirty="0">
              <a:solidFill>
                <a:srgbClr val="FFFFFF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endParaRPr lang="ru-RU" sz="1400" dirty="0" smtClean="0">
              <a:solidFill>
                <a:srgbClr val="FFFFFF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endParaRPr lang="ru-RU" sz="1400" dirty="0">
              <a:solidFill>
                <a:srgbClr val="FFFFFF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endParaRPr lang="ru-RU" sz="1400" dirty="0" smtClean="0">
              <a:solidFill>
                <a:srgbClr val="FFFFFF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endParaRPr lang="ru-RU" sz="1400" dirty="0">
              <a:solidFill>
                <a:srgbClr val="FFFFFF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endParaRPr lang="ru-RU" sz="1400" dirty="0" smtClean="0">
              <a:solidFill>
                <a:srgbClr val="FFFFFF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endParaRPr lang="ru-RU" sz="1400" dirty="0" smtClean="0">
              <a:solidFill>
                <a:srgbClr val="FFFFFF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endParaRPr lang="ru-RU" sz="1400" dirty="0">
              <a:solidFill>
                <a:srgbClr val="FFFFFF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endParaRPr lang="ru-RU" sz="1400" dirty="0">
              <a:solidFill>
                <a:srgbClr val="FFFFFF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endParaRPr lang="ru-RU" sz="1400" dirty="0">
              <a:solidFill>
                <a:srgbClr val="FFFFFF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r>
              <a:rPr lang="ru-RU" sz="1400" dirty="0">
                <a:solidFill>
                  <a:srgbClr val="FFFFFF"/>
                </a:solidFill>
              </a:rPr>
              <a:t>Все меньше с каждым годом остается тех людей, которые непосредственно участвовали в боях в Отечественную войну, но как же интересно и важно услышать из первых уст как воевали дедушка, бабушка! Как завороженно смотрят дети на награды, заработанные в этой страшной войне!</a:t>
            </a:r>
          </a:p>
          <a:p>
            <a:pPr eaLnBrk="1" hangingPunct="1">
              <a:defRPr/>
            </a:pPr>
            <a:endParaRPr lang="ru-RU" sz="24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5865735" cy="3845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465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5419" y="332656"/>
            <a:ext cx="4752605" cy="6263977"/>
          </a:xfrm>
        </p:spPr>
        <p:txBody>
          <a:bodyPr/>
          <a:lstStyle/>
          <a:p>
            <a:pPr marL="342900" lvl="0" indent="-342900" algn="l" eaLnBrk="1" hangingPunct="1">
              <a:buClr>
                <a:srgbClr val="FF3399"/>
              </a:buClr>
              <a:buSzTx/>
              <a:defRPr/>
            </a:pPr>
            <a:endParaRPr lang="ru-RU" altLang="ru-RU" sz="1800" dirty="0" smtClean="0">
              <a:solidFill>
                <a:srgbClr val="FF8B17">
                  <a:lumMod val="60000"/>
                  <a:lumOff val="40000"/>
                </a:srgbClr>
              </a:solidFill>
              <a:effectLst/>
              <a:latin typeface="Arial Black"/>
            </a:endParaRPr>
          </a:p>
          <a:p>
            <a:pPr marL="342900" lvl="0" indent="-342900" eaLnBrk="1" hangingPunct="1">
              <a:buClr>
                <a:srgbClr val="FF3399"/>
              </a:buClr>
              <a:buSzTx/>
              <a:defRPr/>
            </a:pPr>
            <a:r>
              <a:rPr lang="ru-RU" altLang="ru-RU" sz="1800" b="1" dirty="0" smtClean="0">
                <a:solidFill>
                  <a:srgbClr val="FF8B17">
                    <a:lumMod val="60000"/>
                    <a:lumOff val="40000"/>
                  </a:srgbClr>
                </a:solidFill>
                <a:effectLst/>
              </a:rPr>
              <a:t>Россия </a:t>
            </a:r>
            <a:r>
              <a:rPr lang="ru-RU" altLang="ru-RU" sz="1800" b="1" dirty="0">
                <a:solidFill>
                  <a:srgbClr val="FF8B17">
                    <a:lumMod val="60000"/>
                    <a:lumOff val="40000"/>
                  </a:srgbClr>
                </a:solidFill>
                <a:effectLst/>
              </a:rPr>
              <a:t>начиналась не с меча,</a:t>
            </a:r>
          </a:p>
          <a:p>
            <a:pPr marL="342900" lvl="0" indent="-342900" eaLnBrk="1" hangingPunct="1">
              <a:buClr>
                <a:srgbClr val="FF3399"/>
              </a:buClr>
              <a:buSzTx/>
              <a:defRPr/>
            </a:pPr>
            <a:r>
              <a:rPr lang="ru-RU" altLang="ru-RU" sz="1800" b="1" dirty="0">
                <a:solidFill>
                  <a:srgbClr val="FF8B17">
                    <a:lumMod val="60000"/>
                    <a:lumOff val="40000"/>
                  </a:srgbClr>
                </a:solidFill>
                <a:effectLst/>
              </a:rPr>
              <a:t>Она с косы и плуга начиналась.</a:t>
            </a:r>
          </a:p>
          <a:p>
            <a:pPr marL="342900" lvl="0" indent="-342900" eaLnBrk="1" hangingPunct="1">
              <a:buClr>
                <a:srgbClr val="FF3399"/>
              </a:buClr>
              <a:buSzTx/>
              <a:defRPr/>
            </a:pPr>
            <a:r>
              <a:rPr lang="ru-RU" altLang="ru-RU" sz="1800" b="1" dirty="0">
                <a:solidFill>
                  <a:srgbClr val="FF8B17">
                    <a:lumMod val="60000"/>
                    <a:lumOff val="40000"/>
                  </a:srgbClr>
                </a:solidFill>
                <a:effectLst/>
              </a:rPr>
              <a:t>Не потому, что кровь не горяча,</a:t>
            </a:r>
          </a:p>
          <a:p>
            <a:pPr marL="342900" lvl="0" indent="-342900" eaLnBrk="1" hangingPunct="1">
              <a:buClr>
                <a:srgbClr val="FF3399"/>
              </a:buClr>
              <a:buSzTx/>
              <a:defRPr/>
            </a:pPr>
            <a:r>
              <a:rPr lang="ru-RU" altLang="ru-RU" sz="1800" b="1" dirty="0">
                <a:solidFill>
                  <a:srgbClr val="FF8B17">
                    <a:lumMod val="60000"/>
                    <a:lumOff val="40000"/>
                  </a:srgbClr>
                </a:solidFill>
                <a:effectLst/>
              </a:rPr>
              <a:t>А потому, что русского плеча</a:t>
            </a:r>
          </a:p>
          <a:p>
            <a:pPr marL="342900" lvl="0" indent="-342900" eaLnBrk="1" hangingPunct="1">
              <a:buClr>
                <a:srgbClr val="FF3399"/>
              </a:buClr>
              <a:buSzTx/>
              <a:defRPr/>
            </a:pPr>
            <a:r>
              <a:rPr lang="ru-RU" altLang="ru-RU" sz="1800" b="1" dirty="0">
                <a:solidFill>
                  <a:srgbClr val="FF8B17">
                    <a:lumMod val="60000"/>
                    <a:lumOff val="40000"/>
                  </a:srgbClr>
                </a:solidFill>
                <a:effectLst/>
              </a:rPr>
              <a:t>Ни разу в жизни злоба не касалась...</a:t>
            </a:r>
          </a:p>
          <a:p>
            <a:pPr marL="342900" lvl="0" indent="-342900" eaLnBrk="1" hangingPunct="1">
              <a:buClr>
                <a:srgbClr val="FF3399"/>
              </a:buClr>
              <a:buSzTx/>
              <a:defRPr/>
            </a:pPr>
            <a:endParaRPr lang="ru-RU" altLang="ru-RU" sz="1800" b="1" dirty="0">
              <a:solidFill>
                <a:srgbClr val="FF8B17">
                  <a:lumMod val="60000"/>
                  <a:lumOff val="40000"/>
                </a:srgbClr>
              </a:solidFill>
              <a:effectLst/>
            </a:endParaRPr>
          </a:p>
          <a:p>
            <a:pPr marL="342900" lvl="0" indent="-342900" eaLnBrk="1" hangingPunct="1">
              <a:buClr>
                <a:srgbClr val="FF3399"/>
              </a:buClr>
              <a:buSzTx/>
              <a:defRPr/>
            </a:pPr>
            <a:r>
              <a:rPr lang="ru-RU" altLang="ru-RU" sz="1800" b="1" dirty="0">
                <a:solidFill>
                  <a:srgbClr val="FF8B17">
                    <a:lumMod val="60000"/>
                    <a:lumOff val="40000"/>
                  </a:srgbClr>
                </a:solidFill>
                <a:effectLst/>
              </a:rPr>
              <a:t>…И вечно тем сильна моя страна,</a:t>
            </a:r>
          </a:p>
          <a:p>
            <a:pPr marL="342900" lvl="0" indent="-342900" eaLnBrk="1" hangingPunct="1">
              <a:buClr>
                <a:srgbClr val="FF3399"/>
              </a:buClr>
              <a:buSzTx/>
              <a:defRPr/>
            </a:pPr>
            <a:r>
              <a:rPr lang="ru-RU" altLang="ru-RU" sz="1800" b="1" dirty="0">
                <a:solidFill>
                  <a:srgbClr val="FF8B17">
                    <a:lumMod val="60000"/>
                    <a:lumOff val="40000"/>
                  </a:srgbClr>
                </a:solidFill>
                <a:effectLst/>
              </a:rPr>
              <a:t>Что никого нигде не унижала.</a:t>
            </a:r>
          </a:p>
          <a:p>
            <a:pPr marL="342900" lvl="0" indent="-342900" eaLnBrk="1" hangingPunct="1">
              <a:buClr>
                <a:srgbClr val="FF3399"/>
              </a:buClr>
              <a:buSzTx/>
              <a:defRPr/>
            </a:pPr>
            <a:r>
              <a:rPr lang="ru-RU" altLang="ru-RU" sz="1800" b="1" dirty="0">
                <a:solidFill>
                  <a:srgbClr val="FF8B17">
                    <a:lumMod val="60000"/>
                    <a:lumOff val="40000"/>
                  </a:srgbClr>
                </a:solidFill>
                <a:effectLst/>
              </a:rPr>
              <a:t>Ведь доброта сильнее, чем война,</a:t>
            </a:r>
          </a:p>
          <a:p>
            <a:pPr marL="342900" lvl="0" indent="-342900" eaLnBrk="1" hangingPunct="1">
              <a:buClr>
                <a:srgbClr val="FF3399"/>
              </a:buClr>
              <a:buSzTx/>
              <a:defRPr/>
            </a:pPr>
            <a:r>
              <a:rPr lang="ru-RU" altLang="ru-RU" sz="1800" b="1" dirty="0">
                <a:solidFill>
                  <a:srgbClr val="FF8B17">
                    <a:lumMod val="60000"/>
                    <a:lumOff val="40000"/>
                  </a:srgbClr>
                </a:solidFill>
                <a:effectLst/>
              </a:rPr>
              <a:t>Как бескорыстье действеннее жала.</a:t>
            </a:r>
          </a:p>
          <a:p>
            <a:pPr marL="342900" lvl="0" indent="-342900" eaLnBrk="1" hangingPunct="1">
              <a:buClr>
                <a:srgbClr val="FF3399"/>
              </a:buClr>
              <a:buSzTx/>
              <a:defRPr/>
            </a:pPr>
            <a:endParaRPr lang="ru-RU" altLang="ru-RU" sz="1800" b="1" dirty="0">
              <a:solidFill>
                <a:srgbClr val="FF8B17">
                  <a:lumMod val="60000"/>
                  <a:lumOff val="40000"/>
                </a:srgbClr>
              </a:solidFill>
              <a:effectLst/>
            </a:endParaRPr>
          </a:p>
          <a:p>
            <a:pPr marL="342900" lvl="0" indent="-342900" eaLnBrk="1" hangingPunct="1">
              <a:buClr>
                <a:srgbClr val="FF3399"/>
              </a:buClr>
              <a:buSzTx/>
              <a:defRPr/>
            </a:pPr>
            <a:r>
              <a:rPr lang="ru-RU" altLang="ru-RU" sz="1800" b="1" dirty="0">
                <a:solidFill>
                  <a:srgbClr val="FF8B17">
                    <a:lumMod val="60000"/>
                    <a:lumOff val="40000"/>
                  </a:srgbClr>
                </a:solidFill>
                <a:effectLst/>
              </a:rPr>
              <a:t>Встает заря, светла и горяча.</a:t>
            </a:r>
          </a:p>
          <a:p>
            <a:pPr marL="342900" lvl="0" indent="-342900" eaLnBrk="1" hangingPunct="1">
              <a:buClr>
                <a:srgbClr val="FF3399"/>
              </a:buClr>
              <a:buSzTx/>
              <a:defRPr/>
            </a:pPr>
            <a:r>
              <a:rPr lang="ru-RU" altLang="ru-RU" sz="1800" b="1" dirty="0">
                <a:solidFill>
                  <a:srgbClr val="FF8B17">
                    <a:lumMod val="60000"/>
                    <a:lumOff val="40000"/>
                  </a:srgbClr>
                </a:solidFill>
                <a:effectLst/>
              </a:rPr>
              <a:t>И будет так вовеки нерушимо.</a:t>
            </a:r>
          </a:p>
          <a:p>
            <a:pPr marL="342900" lvl="0" indent="-342900" eaLnBrk="1" hangingPunct="1">
              <a:buClr>
                <a:srgbClr val="FF3399"/>
              </a:buClr>
              <a:buSzTx/>
              <a:defRPr/>
            </a:pPr>
            <a:r>
              <a:rPr lang="ru-RU" altLang="ru-RU" sz="1800" b="1" dirty="0">
                <a:solidFill>
                  <a:srgbClr val="FF8B17">
                    <a:lumMod val="60000"/>
                    <a:lumOff val="40000"/>
                  </a:srgbClr>
                </a:solidFill>
                <a:effectLst/>
              </a:rPr>
              <a:t>Россия начиналась не с меча,</a:t>
            </a:r>
          </a:p>
          <a:p>
            <a:pPr marL="342900" lvl="0" indent="-342900" eaLnBrk="1" hangingPunct="1">
              <a:buClr>
                <a:srgbClr val="FF3399"/>
              </a:buClr>
              <a:buSzTx/>
              <a:defRPr/>
            </a:pPr>
            <a:r>
              <a:rPr lang="ru-RU" altLang="ru-RU" sz="1800" b="1" dirty="0">
                <a:solidFill>
                  <a:srgbClr val="FF8B17">
                    <a:lumMod val="60000"/>
                    <a:lumOff val="40000"/>
                  </a:srgbClr>
                </a:solidFill>
                <a:effectLst/>
              </a:rPr>
              <a:t>И потому она непобедима!</a:t>
            </a:r>
          </a:p>
          <a:p>
            <a:pPr marL="342900" lvl="0" indent="-342900" algn="l" eaLnBrk="1" hangingPunct="1">
              <a:buClr>
                <a:srgbClr val="FF3399"/>
              </a:buClr>
              <a:buSzTx/>
              <a:defRPr/>
            </a:pPr>
            <a:endParaRPr lang="ru-RU" altLang="ru-RU" sz="1600" b="1" i="1" dirty="0" smtClean="0">
              <a:solidFill>
                <a:srgbClr val="FFCC00"/>
              </a:solidFill>
              <a:effectLst/>
              <a:latin typeface="Arial Black"/>
            </a:endParaRPr>
          </a:p>
          <a:p>
            <a:pPr marL="342900" lvl="0" indent="-342900" algn="l" eaLnBrk="1" hangingPunct="1">
              <a:buClr>
                <a:srgbClr val="FF3399"/>
              </a:buClr>
              <a:buSzTx/>
              <a:defRPr/>
            </a:pPr>
            <a:r>
              <a:rPr lang="ru-RU" altLang="ru-RU" sz="1600" b="1" i="1" dirty="0" smtClean="0">
                <a:solidFill>
                  <a:srgbClr val="FFCC00"/>
                </a:solidFill>
                <a:effectLst/>
                <a:latin typeface="Arial Black"/>
              </a:rPr>
              <a:t>               </a:t>
            </a:r>
            <a:endParaRPr lang="ru-RU" sz="2400" b="1" dirty="0" smtClean="0"/>
          </a:p>
        </p:txBody>
      </p:sp>
      <p:pic>
        <p:nvPicPr>
          <p:cNvPr id="3074" name="Picture 2" descr="C:\Users\Lenovo-xcomp\Desktop\33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004303"/>
            <a:ext cx="4156788" cy="410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80418" y="5483409"/>
            <a:ext cx="4572000" cy="6340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ctr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altLang="ru-RU" sz="1600" i="1" kern="0" dirty="0">
                <a:solidFill>
                  <a:srgbClr val="FFCC00"/>
                </a:solidFill>
                <a:latin typeface="+mn-lt"/>
              </a:rPr>
              <a:t>Эдуард Асадов</a:t>
            </a:r>
          </a:p>
          <a:p>
            <a:pPr marL="342900" lvl="0" indent="-342900" algn="ctr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altLang="ru-RU" sz="1600" i="1" kern="0" dirty="0">
                <a:solidFill>
                  <a:srgbClr val="FFCC00"/>
                </a:solidFill>
                <a:latin typeface="+mn-lt"/>
              </a:rPr>
              <a:t>«Россия начиналась не с меча»</a:t>
            </a:r>
          </a:p>
        </p:txBody>
      </p:sp>
    </p:spTree>
    <p:extLst>
      <p:ext uri="{BB962C8B-B14F-4D97-AF65-F5344CB8AC3E}">
        <p14:creationId xmlns:p14="http://schemas.microsoft.com/office/powerpoint/2010/main" val="324465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  <a:ea typeface="+mj-ea"/>
                <a:cs typeface="+mj-cs"/>
              </a:rPr>
              <a:t>Любимый край и есть исток, откуда человек делает шаг в большой мир. С родного уголка земли начинается огромная страна, гражданином которой он осознает себя. Мы обращаемся к региональному компоненту на уроках , те самым воспитывая любовь к малой родине, расширяет представление о ее истории и сегодняшнем дне.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3" y="1340739"/>
            <a:ext cx="3024336" cy="5066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BF25A"/>
              </a:buClr>
              <a:buSzPct val="80000"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FF33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  <a:t>Что мы Родиной зовём?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BF25A"/>
              </a:buClr>
              <a:buSzPct val="80000"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FF33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  <a:t>Дом, где мы с тобой живём,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BF25A"/>
              </a:buClr>
              <a:buSzPct val="80000"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FF33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  <a:t>И берёзки, вдоль которых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BF25A"/>
              </a:buClr>
              <a:buSzPct val="80000"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FF33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  <a:t>Рядом с мамой мы идём.</a:t>
            </a:r>
          </a:p>
          <a:p>
            <a:pPr marL="342900" marR="0" lvl="0" indent="-34290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BF25A"/>
              </a:buClr>
              <a:buSzPct val="80000"/>
              <a:buFont typeface="Wingdings" pitchFamily="2" charset="2"/>
              <a:buChar char="l"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rgbClr val="FF3300">
                  <a:lumMod val="40000"/>
                  <a:lumOff val="60000"/>
                </a:srgb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BF25A"/>
              </a:buClr>
              <a:buSzPct val="80000"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FF33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  <a:t>Что мы Родиной зовём?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BF25A"/>
              </a:buClr>
              <a:buSzPct val="80000"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FF33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  <a:t>Поле с тонким колоском,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BF25A"/>
              </a:buClr>
              <a:buSzPct val="80000"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FF33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  <a:t>Наши праздники и песни,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BF25A"/>
              </a:buClr>
              <a:buSzPct val="80000"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FF33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  <a:t>Тёплый вечер за окном.</a:t>
            </a:r>
          </a:p>
          <a:p>
            <a:pPr marL="342900" marR="0" lvl="0" indent="-34290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BF25A"/>
              </a:buClr>
              <a:buSzPct val="80000"/>
              <a:buFont typeface="Wingdings" pitchFamily="2" charset="2"/>
              <a:buChar char="l"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rgbClr val="FF3300">
                  <a:lumMod val="40000"/>
                  <a:lumOff val="60000"/>
                </a:srgb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BF25A"/>
              </a:buClr>
              <a:buSzPct val="80000"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FF33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  <a:t>Что мы Родиной зовём?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BF25A"/>
              </a:buClr>
              <a:buSzPct val="80000"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FF33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  <a:t>Всё, что в сердце бережём,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BF25A"/>
              </a:buClr>
              <a:buSzPct val="80000"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FF33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  <a:t>И под небом синим-синим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BF25A"/>
              </a:buClr>
              <a:buSzPct val="80000"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FF33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  <a:t>Флаг России над Кремлём.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BF25A"/>
              </a:buClr>
              <a:buSzPct val="80000"/>
              <a:buFontTx/>
              <a:buNone/>
              <a:tabLst/>
              <a:defRPr/>
            </a:pPr>
            <a:endParaRPr kumimoji="0" lang="ru-RU" sz="1600" b="0" i="1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BF25A"/>
              </a:buClr>
              <a:buSzPct val="80000"/>
              <a:buFontTx/>
              <a:buNone/>
              <a:tabLst/>
              <a:defRPr/>
            </a:pPr>
            <a:r>
              <a:rPr kumimoji="0" lang="ru-RU" sz="1600" b="0" i="1" u="none" strike="noStrike" kern="0" cap="none" spc="0" normalizeH="0" baseline="0" noProof="0" dirty="0">
                <a:ln>
                  <a:noFill/>
                </a:ln>
                <a:solidFill>
                  <a:srgbClr val="FF33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  <a:t>Степанов Владимир </a:t>
            </a:r>
            <a:r>
              <a:rPr kumimoji="0" lang="ru-RU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FF33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  <a:t>– 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BF25A"/>
              </a:buClr>
              <a:buSzPct val="80000"/>
              <a:buFontTx/>
              <a:buNone/>
              <a:tabLst/>
              <a:defRPr/>
            </a:pPr>
            <a:r>
              <a:rPr kumimoji="0" lang="ru-RU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FF33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  <a:t>"</a:t>
            </a:r>
            <a:r>
              <a:rPr kumimoji="0" lang="ru-RU" sz="1600" b="0" i="1" u="none" strike="noStrike" kern="0" cap="none" spc="0" normalizeH="0" baseline="0" noProof="0" dirty="0">
                <a:ln>
                  <a:noFill/>
                </a:ln>
                <a:solidFill>
                  <a:srgbClr val="FF33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  <a:t>Что мы Родиной зовём?"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098" name="Picture 2" descr="C:\Users\Lenovo-xcomp\Desktop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961" y="1988840"/>
            <a:ext cx="5135885" cy="431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465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211931" y="188640"/>
            <a:ext cx="4572000" cy="6278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eaLnBrk="0" hangingPunct="0">
              <a:spcBef>
                <a:spcPct val="20000"/>
              </a:spcBef>
              <a:buClr>
                <a:srgbClr val="EBF25A"/>
              </a:buClr>
              <a:buSzPct val="80000"/>
              <a:defRPr/>
            </a:pPr>
            <a:r>
              <a:rPr lang="ru-RU" b="1" kern="0" dirty="0">
                <a:solidFill>
                  <a:srgbClr val="FF33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«Закат» </a:t>
            </a:r>
            <a:endParaRPr lang="ru-RU" b="1" kern="0" dirty="0" smtClean="0">
              <a:solidFill>
                <a:srgbClr val="FF3300">
                  <a:lumMod val="20000"/>
                  <a:lumOff val="80000"/>
                </a:srgb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  <a:p>
            <a:pPr lvl="0" algn="ctr" eaLnBrk="0" hangingPunct="0">
              <a:spcBef>
                <a:spcPct val="20000"/>
              </a:spcBef>
              <a:buClr>
                <a:srgbClr val="EBF25A"/>
              </a:buClr>
              <a:buSzPct val="80000"/>
              <a:defRPr/>
            </a:pPr>
            <a:endParaRPr lang="ru-RU" sz="1400" b="1" kern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45757" y="5013175"/>
            <a:ext cx="4572000" cy="6278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eaLnBrk="0" hangingPunct="0">
              <a:spcBef>
                <a:spcPct val="20000"/>
              </a:spcBef>
              <a:buClr>
                <a:srgbClr val="EBF25A"/>
              </a:buClr>
              <a:buSzPct val="80000"/>
              <a:defRPr/>
            </a:pPr>
            <a:r>
              <a:rPr lang="ru-RU" b="1" kern="0" dirty="0">
                <a:solidFill>
                  <a:srgbClr val="FF33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«Родной край</a:t>
            </a:r>
            <a:r>
              <a:rPr lang="ru-RU" b="1" kern="0" dirty="0" smtClean="0">
                <a:solidFill>
                  <a:srgbClr val="FF33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» </a:t>
            </a:r>
          </a:p>
          <a:p>
            <a:pPr lvl="0" algn="ctr" eaLnBrk="0" hangingPunct="0">
              <a:spcBef>
                <a:spcPct val="20000"/>
              </a:spcBef>
              <a:buClr>
                <a:srgbClr val="EBF25A"/>
              </a:buClr>
              <a:buSzPct val="80000"/>
              <a:defRPr/>
            </a:pPr>
            <a:endParaRPr lang="ru-RU" sz="1400" b="1" kern="0" dirty="0">
              <a:solidFill>
                <a:srgbClr val="FF3300">
                  <a:lumMod val="20000"/>
                  <a:lumOff val="80000"/>
                </a:srgb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</p:txBody>
      </p:sp>
      <p:pic>
        <p:nvPicPr>
          <p:cNvPr id="5122" name="Picture 2" descr="C:\Users\Lenovo-xcomp\Desktop\Безымянный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3789114" cy="5119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Lenovo-xcomp\Desktop\Безымянный 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033" y="854633"/>
            <a:ext cx="4827448" cy="374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465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260648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kern="0" dirty="0">
                <a:solidFill>
                  <a:srgbClr val="FF33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«Шаман</a:t>
            </a:r>
            <a:r>
              <a:rPr lang="ru-RU" b="1" kern="0" dirty="0" smtClean="0">
                <a:solidFill>
                  <a:srgbClr val="FF33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»</a:t>
            </a:r>
            <a:endParaRPr lang="ru-RU" b="1" kern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  <a:ea typeface="+mj-ea"/>
              <a:cs typeface="+mj-cs"/>
            </a:endParaRPr>
          </a:p>
        </p:txBody>
      </p:sp>
      <p:pic>
        <p:nvPicPr>
          <p:cNvPr id="7" name="Picture 2" descr="I:\ФОТО детских работ\фото\IMG_03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040" y="1003927"/>
            <a:ext cx="7201920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465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83394" y="250363"/>
            <a:ext cx="3528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  <a:buClr>
                <a:srgbClr val="EBF25A"/>
              </a:buClr>
              <a:buSzPct val="80000"/>
              <a:defRPr/>
            </a:pPr>
            <a:r>
              <a:rPr lang="ru-RU" b="1" kern="0" dirty="0">
                <a:solidFill>
                  <a:srgbClr val="FF33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«Холодный Север»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127150" y="118019"/>
            <a:ext cx="516632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  <a:buClr>
                <a:srgbClr val="EBF25A"/>
              </a:buClr>
              <a:buSzPct val="80000"/>
              <a:defRPr/>
            </a:pPr>
            <a:r>
              <a:rPr lang="ru-RU" sz="1600" b="1" kern="0" dirty="0">
                <a:solidFill>
                  <a:srgbClr val="FF33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«Рядом с мамой всегда </a:t>
            </a:r>
            <a:r>
              <a:rPr lang="ru-RU" sz="1600" b="1" kern="0" dirty="0" smtClean="0">
                <a:solidFill>
                  <a:srgbClr val="FF33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хорошо»</a:t>
            </a:r>
          </a:p>
          <a:p>
            <a:pPr lvl="0" algn="ctr" eaLnBrk="0" hangingPunct="0">
              <a:spcBef>
                <a:spcPct val="20000"/>
              </a:spcBef>
              <a:buClr>
                <a:srgbClr val="EBF25A"/>
              </a:buClr>
              <a:buSzPct val="80000"/>
              <a:defRPr/>
            </a:pPr>
            <a:r>
              <a:rPr lang="ru-RU" sz="14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</a:t>
            </a:r>
            <a:r>
              <a:rPr lang="ru-RU" sz="1400" b="1" kern="0" dirty="0" smtClean="0">
                <a:solidFill>
                  <a:srgbClr val="FF33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Работа ученицы 2 класса </a:t>
            </a:r>
          </a:p>
          <a:p>
            <a:pPr lvl="0" algn="ctr" eaLnBrk="0" hangingPunct="0">
              <a:spcBef>
                <a:spcPct val="20000"/>
              </a:spcBef>
              <a:buClr>
                <a:srgbClr val="EBF25A"/>
              </a:buClr>
              <a:buSzPct val="80000"/>
              <a:defRPr/>
            </a:pPr>
            <a:endParaRPr lang="ru-RU" sz="1600" b="1" kern="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</p:txBody>
      </p:sp>
      <p:pic>
        <p:nvPicPr>
          <p:cNvPr id="6146" name="Picture 2" descr="C:\Users\Lenovo-xcomp\Desktop\Безымянный 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47659"/>
            <a:ext cx="4048125" cy="488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Lenovo-xcomp\Desktop\Безымянный 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99" y="1033798"/>
            <a:ext cx="3895725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465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I:\ФОТО детских работ\Фото внеурочка\HPIM54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214313"/>
            <a:ext cx="8388350" cy="631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465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40858"/>
            <a:ext cx="91805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kern="0" dirty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Но самым благодатным материалом является декоративно-прикладное искусство. </a:t>
            </a:r>
            <a:endParaRPr lang="ru-RU" kern="0" dirty="0" smtClean="0">
              <a:solidFill>
                <a:srgbClr val="FFFF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  <a:ea typeface="+mj-ea"/>
              <a:cs typeface="+mj-cs"/>
            </a:endParaRPr>
          </a:p>
          <a:p>
            <a:pPr algn="ctr"/>
            <a:r>
              <a:rPr lang="ru-RU" kern="0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В </a:t>
            </a:r>
            <a:r>
              <a:rPr lang="ru-RU" kern="0" dirty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любом уголке нашей Отчизны живет красота – народные промыслы. Оренбургская паутинка, золотая хохлома, гжель, Городец, вологодское кружево – сколько их, этих чудес, радующих  наше сердце. И началось все это с простого стремления человека сделать свою жизнь чуть-чуть красивее. И мы испытываем чувство гордости за наших народных умельцев.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884" y="1700808"/>
            <a:ext cx="5138009" cy="4342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3487">
            <a:off x="4080137" y="2571132"/>
            <a:ext cx="5071577" cy="427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 rot="1373991">
            <a:off x="5717783" y="2411464"/>
            <a:ext cx="33520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  <a:buClr>
                <a:srgbClr val="FFCC66"/>
              </a:buClr>
              <a:buSzPct val="80000"/>
              <a:defRPr/>
            </a:pPr>
            <a:r>
              <a:rPr lang="ru-RU" b="1" kern="0" dirty="0">
                <a:solidFill>
                  <a:srgbClr val="FF33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Коллективная работа учащихся 6 класса</a:t>
            </a:r>
          </a:p>
        </p:txBody>
      </p:sp>
      <p:sp>
        <p:nvSpPr>
          <p:cNvPr id="8" name="Прямоугольник 7"/>
          <p:cNvSpPr/>
          <p:nvPr/>
        </p:nvSpPr>
        <p:spPr>
          <a:xfrm rot="20695917">
            <a:off x="594378" y="5809581"/>
            <a:ext cx="37014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  <a:buClr>
                <a:srgbClr val="FFCC66"/>
              </a:buClr>
              <a:buSzPct val="80000"/>
              <a:defRPr/>
            </a:pPr>
            <a:r>
              <a:rPr lang="ru-RU" sz="1600" b="1" kern="0" dirty="0">
                <a:solidFill>
                  <a:srgbClr val="FF33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Коллективная работа учащихся 5 класса </a:t>
            </a:r>
          </a:p>
        </p:txBody>
      </p:sp>
    </p:spTree>
    <p:extLst>
      <p:ext uri="{BB962C8B-B14F-4D97-AF65-F5344CB8AC3E}">
        <p14:creationId xmlns:p14="http://schemas.microsoft.com/office/powerpoint/2010/main" val="324465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11560" y="692696"/>
            <a:ext cx="7772400" cy="17367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1800" dirty="0">
                <a:solidFill>
                  <a:srgbClr val="FFFFCC"/>
                </a:solidFill>
              </a:rPr>
              <a:t>Патриотизм – одно из наиболее глубоких чувств человека. Оно присуще всем народам. Это важное качество человека, предполагающее любовь к Родине, готовность служить ее интересам, своему народу, выполнять гражданский долг, конституционные обязанности своей страны</a:t>
            </a:r>
            <a:endParaRPr lang="ru-RU" dirty="0" smtClean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9512" y="3068960"/>
            <a:ext cx="8641655" cy="2520280"/>
          </a:xfrm>
        </p:spPr>
        <p:txBody>
          <a:bodyPr>
            <a:normAutofit/>
          </a:bodyPr>
          <a:lstStyle/>
          <a:p>
            <a:pPr lvl="0" eaLnBrk="1" hangingPunct="1">
              <a:buClr>
                <a:srgbClr val="FFCC66"/>
              </a:buClr>
              <a:defRPr/>
            </a:pPr>
            <a:r>
              <a:rPr lang="ru-RU" sz="2000" dirty="0">
                <a:solidFill>
                  <a:srgbClr val="FF3300">
                    <a:lumMod val="40000"/>
                    <a:lumOff val="60000"/>
                  </a:srgbClr>
                </a:solidFill>
                <a:effectLst/>
              </a:rPr>
              <a:t>Вместе с тем, патриотизм – это естественная привязанность к родным местам, языку, национальным традициям. Сначала это происходит неосознанно, ребенок тянется к отцу, к матери; подрастая, он начинает испытывать привязанность к друзьям, родной улице, селу, городу и только взрослея, он постепенно осознает свою принадлежность к Отчизне.</a:t>
            </a:r>
          </a:p>
          <a:p>
            <a:pPr eaLnBrk="1" hangingPunct="1">
              <a:defRPr/>
            </a:pP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7417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89604" y="764704"/>
            <a:ext cx="82089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kern="0" dirty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Следующий раздел программы </a:t>
            </a:r>
            <a:r>
              <a:rPr lang="ru-RU" kern="0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изобразительного </a:t>
            </a:r>
            <a:r>
              <a:rPr lang="ru-RU" kern="0" dirty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искусства – «Рисование на темы» раскрывает большие возможности для патриотического воспитания в таком виде деятельности как иллюстрирование. Для создания будущей картины я выбираю такие литературные произведения, которые учат любви к родным, внимательности и сочувствия к окружающим, порядочности, смелости («Азбука нравственности», «Богатырские фамилии</a:t>
            </a:r>
            <a:r>
              <a:rPr lang="ru-RU" kern="0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»).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09582" y="3573016"/>
            <a:ext cx="7524836" cy="1809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  <a:buClr>
                <a:srgbClr val="FFCC66"/>
              </a:buClr>
              <a:buSzPct val="80000"/>
              <a:defRPr/>
            </a:pPr>
            <a:r>
              <a:rPr lang="ru-RU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Средствами живописи, скульптуры, графики, архитектуры выражается красота жизни, природы и общества.</a:t>
            </a:r>
          </a:p>
          <a:p>
            <a:pPr lvl="0" algn="ctr" eaLnBrk="0" hangingPunct="0">
              <a:spcBef>
                <a:spcPct val="20000"/>
              </a:spcBef>
              <a:buClr>
                <a:srgbClr val="FFCC66"/>
              </a:buClr>
              <a:buSzPct val="80000"/>
              <a:defRPr/>
            </a:pPr>
            <a:r>
              <a:rPr lang="ru-RU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Такие виды искусства как изобразительное, музыка, литература тесно связаны между собой, они взаимно дополняют друг друга и совместно с историей позволяют воспитывать истинных патриотов нашей Родины. </a:t>
            </a:r>
          </a:p>
        </p:txBody>
      </p:sp>
    </p:spTree>
    <p:extLst>
      <p:ext uri="{BB962C8B-B14F-4D97-AF65-F5344CB8AC3E}">
        <p14:creationId xmlns:p14="http://schemas.microsoft.com/office/powerpoint/2010/main" val="324465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988840"/>
            <a:ext cx="7632848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6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ВНИМАНИЕ!</a:t>
            </a:r>
            <a:endParaRPr lang="ru-RU" sz="6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050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7504" y="404664"/>
            <a:ext cx="8784976" cy="5976664"/>
          </a:xfrm>
        </p:spPr>
        <p:txBody>
          <a:bodyPr>
            <a:normAutofit/>
          </a:bodyPr>
          <a:lstStyle/>
          <a:p>
            <a:pPr lvl="0" algn="l" eaLnBrk="1" hangingPunct="1">
              <a:spcBef>
                <a:spcPct val="20000"/>
              </a:spcBef>
              <a:defRPr/>
            </a:pPr>
            <a:r>
              <a:rPr lang="ru-RU" sz="2400" dirty="0" smtClean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  <a:t>Родина </a:t>
            </a:r>
            <a: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  <a:t>– слово большое, большое!</a:t>
            </a:r>
            <a:b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</a:br>
            <a: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  <a:t>Пусть не бывает на свете чудес,</a:t>
            </a:r>
            <a:b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</a:br>
            <a: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  <a:t>Если сказать это слово с душою,</a:t>
            </a:r>
            <a:b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</a:br>
            <a: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  <a:t>Глубже морей оно, выше небес!</a:t>
            </a:r>
            <a:b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</a:br>
            <a: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  <a:t/>
            </a:r>
            <a:b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</a:br>
            <a: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  <a:t>                             В нем умещается ровно полмира:</a:t>
            </a:r>
            <a:b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</a:br>
            <a: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  <a:t>                             Мама и папа, соседи, друзья.</a:t>
            </a:r>
            <a:b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</a:br>
            <a: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  <a:t>                             Город родимый, родная квартира,</a:t>
            </a:r>
            <a:b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</a:br>
            <a: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  <a:t>                             Бабушка, школа, котенок … и я.</a:t>
            </a:r>
            <a:b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</a:br>
            <a: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  <a:t/>
            </a:r>
            <a:b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</a:br>
            <a: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  <a:t>Зайчик солнечный в ладошке,</a:t>
            </a:r>
            <a:b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</a:br>
            <a: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  <a:t>Куст сирени за окошком</a:t>
            </a:r>
            <a:b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</a:br>
            <a: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  <a:t>И на щечке родинка –</a:t>
            </a:r>
            <a:b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</a:br>
            <a: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  <a:t>Это тоже Родина. </a:t>
            </a:r>
            <a:br>
              <a:rPr lang="ru-RU" sz="2400" dirty="0">
                <a:solidFill>
                  <a:srgbClr val="FF3300">
                    <a:lumMod val="20000"/>
                    <a:lumOff val="80000"/>
                  </a:srgbClr>
                </a:solidFill>
                <a:effectLst/>
                <a:ea typeface="+mn-ea"/>
                <a:cs typeface="+mn-cs"/>
              </a:rPr>
            </a:br>
            <a:r>
              <a:rPr lang="ru-RU" sz="2400" dirty="0">
                <a:solidFill>
                  <a:srgbClr val="FFFFFF"/>
                </a:solidFill>
                <a:effectLst/>
                <a:ea typeface="+mn-ea"/>
                <a:cs typeface="+mn-cs"/>
              </a:rPr>
              <a:t>                                                      Татьяна </a:t>
            </a:r>
            <a:r>
              <a:rPr lang="ru-RU" sz="2400" dirty="0" smtClean="0">
                <a:solidFill>
                  <a:srgbClr val="FFFFFF"/>
                </a:solidFill>
                <a:effectLst/>
                <a:ea typeface="+mn-ea"/>
                <a:cs typeface="+mn-cs"/>
              </a:rPr>
              <a:t>Бокова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7417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79512" y="0"/>
            <a:ext cx="8640960" cy="6741368"/>
          </a:xfrm>
        </p:spPr>
        <p:txBody>
          <a:bodyPr>
            <a:normAutofit/>
          </a:bodyPr>
          <a:lstStyle/>
          <a:p>
            <a:endParaRPr lang="ru-RU" sz="1800" dirty="0" smtClean="0">
              <a:solidFill>
                <a:srgbClr val="FFFFFF"/>
              </a:solidFill>
              <a:effectLst/>
              <a:ea typeface="+mj-ea"/>
              <a:cs typeface="+mj-cs"/>
            </a:endParaRPr>
          </a:p>
          <a:p>
            <a:r>
              <a:rPr lang="ru-RU" sz="1800" dirty="0" smtClean="0">
                <a:solidFill>
                  <a:srgbClr val="FFFFFF"/>
                </a:solidFill>
                <a:effectLst/>
                <a:ea typeface="+mj-ea"/>
                <a:cs typeface="+mj-cs"/>
              </a:rPr>
              <a:t>Сегодня</a:t>
            </a:r>
            <a:r>
              <a:rPr lang="ru-RU" sz="1800" dirty="0">
                <a:solidFill>
                  <a:srgbClr val="FFFFFF"/>
                </a:solidFill>
                <a:effectLst/>
                <a:ea typeface="+mj-ea"/>
                <a:cs typeface="+mj-cs"/>
              </a:rPr>
              <a:t>, когда молодежь мало интересуется историей своей страны, своей Родины, часто не знает имена героев, защищавших ее в грозные военные годы, когда юноши больше знают о нацизме, чем о героическом прошлом собственных дедов, особенно необходимым является проведение уроков патриотического воспитания. Зачастую встречаешь молодежь, которая оскорбляет старость дедов; которая категорически отказывается отдать свой гражданский долг Родине, искренне отдавая его бутылке и сигарете. </a:t>
            </a:r>
            <a:endParaRPr lang="ru-RU" sz="1800" dirty="0" smtClean="0">
              <a:solidFill>
                <a:srgbClr val="FFFFFF"/>
              </a:solidFill>
              <a:effectLst/>
              <a:ea typeface="+mj-ea"/>
              <a:cs typeface="+mj-cs"/>
            </a:endParaRPr>
          </a:p>
          <a:p>
            <a:r>
              <a:rPr lang="ru-RU" sz="1800" dirty="0">
                <a:solidFill>
                  <a:srgbClr val="FFFFFF"/>
                </a:solidFill>
                <a:effectLst/>
                <a:ea typeface="+mj-ea"/>
                <a:cs typeface="+mj-cs"/>
              </a:rPr>
              <a:t/>
            </a:r>
            <a:br>
              <a:rPr lang="ru-RU" sz="1800" dirty="0">
                <a:solidFill>
                  <a:srgbClr val="FFFFFF"/>
                </a:solidFill>
                <a:effectLst/>
                <a:ea typeface="+mj-ea"/>
                <a:cs typeface="+mj-cs"/>
              </a:rPr>
            </a:br>
            <a:r>
              <a:rPr lang="ru-RU" sz="1800" dirty="0">
                <a:solidFill>
                  <a:srgbClr val="FFFFFF"/>
                </a:solidFill>
                <a:effectLst/>
                <a:ea typeface="+mj-ea"/>
                <a:cs typeface="+mj-cs"/>
              </a:rPr>
              <a:t>       </a:t>
            </a:r>
            <a:r>
              <a:rPr lang="ru-RU" sz="1800" dirty="0">
                <a:solidFill>
                  <a:srgbClr val="FFFFCC"/>
                </a:solidFill>
                <a:effectLst/>
                <a:ea typeface="+mj-ea"/>
                <a:cs typeface="+mj-cs"/>
              </a:rPr>
              <a:t>Предмет ИЗО, как никакой другой, способствует развитию и формированию лучших качеств </a:t>
            </a:r>
            <a:r>
              <a:rPr lang="ru-RU" sz="1800" dirty="0" smtClean="0">
                <a:solidFill>
                  <a:srgbClr val="FFFFCC"/>
                </a:solidFill>
                <a:effectLst/>
                <a:ea typeface="+mj-ea"/>
                <a:cs typeface="+mj-cs"/>
              </a:rPr>
              <a:t>личности.</a:t>
            </a:r>
          </a:p>
          <a:p>
            <a:r>
              <a:rPr lang="ru-RU" sz="1800" dirty="0" smtClean="0">
                <a:solidFill>
                  <a:srgbClr val="FFFFCC"/>
                </a:solidFill>
                <a:effectLst/>
                <a:ea typeface="+mj-ea"/>
                <a:cs typeface="+mj-cs"/>
              </a:rPr>
              <a:t> Можно </a:t>
            </a:r>
            <a:r>
              <a:rPr lang="ru-RU" sz="1800" dirty="0">
                <a:solidFill>
                  <a:srgbClr val="FFFFCC"/>
                </a:solidFill>
                <a:effectLst/>
                <a:ea typeface="+mj-ea"/>
                <a:cs typeface="+mj-cs"/>
              </a:rPr>
              <a:t>ответить с уверенностью, что любой вид и жанр изобразительного искусства может пробудить в человеке чувство гордости и любви к Родине.</a:t>
            </a:r>
            <a:br>
              <a:rPr lang="ru-RU" sz="1800" dirty="0">
                <a:solidFill>
                  <a:srgbClr val="FFFFCC"/>
                </a:solidFill>
                <a:effectLst/>
                <a:ea typeface="+mj-ea"/>
                <a:cs typeface="+mj-cs"/>
              </a:rPr>
            </a:br>
            <a:r>
              <a:rPr lang="ru-RU" sz="1800" dirty="0">
                <a:solidFill>
                  <a:srgbClr val="FFFFCC"/>
                </a:solidFill>
                <a:effectLst/>
                <a:ea typeface="+mj-ea"/>
                <a:cs typeface="+mj-cs"/>
              </a:rPr>
              <a:t>      Жанр пейзажа воспитывает любовь и бережное отношение к родной природе.</a:t>
            </a:r>
            <a:br>
              <a:rPr lang="ru-RU" sz="1800" dirty="0">
                <a:solidFill>
                  <a:srgbClr val="FFFFCC"/>
                </a:solidFill>
                <a:effectLst/>
                <a:ea typeface="+mj-ea"/>
                <a:cs typeface="+mj-cs"/>
              </a:rPr>
            </a:br>
            <a:r>
              <a:rPr lang="ru-RU" sz="1800" dirty="0">
                <a:solidFill>
                  <a:srgbClr val="FFFFCC"/>
                </a:solidFill>
                <a:effectLst/>
                <a:ea typeface="+mj-ea"/>
                <a:cs typeface="+mj-cs"/>
              </a:rPr>
              <a:t>      Жанр портрета позволяет познакомиться с выдающимися людьми нашей Родины. Рисуя портрет мамы, отца мы говорим об уважении и любви к родителям. </a:t>
            </a:r>
            <a:br>
              <a:rPr lang="ru-RU" sz="1800" dirty="0">
                <a:solidFill>
                  <a:srgbClr val="FFFFCC"/>
                </a:solidFill>
                <a:effectLst/>
                <a:ea typeface="+mj-ea"/>
                <a:cs typeface="+mj-cs"/>
              </a:rPr>
            </a:br>
            <a:r>
              <a:rPr lang="ru-RU" sz="1800" dirty="0">
                <a:solidFill>
                  <a:srgbClr val="FFFFCC"/>
                </a:solidFill>
                <a:effectLst/>
                <a:ea typeface="+mj-ea"/>
                <a:cs typeface="+mj-cs"/>
              </a:rPr>
              <a:t>      Исторический жанр позволяет в прекрасных полотнах художников заглянуть в прошлое нашей страны, изучить настоящее. </a:t>
            </a:r>
            <a:endParaRPr lang="ru-RU" sz="1800" dirty="0" smtClean="0">
              <a:solidFill>
                <a:srgbClr val="FFFFCC"/>
              </a:solidFill>
              <a:effectLst/>
              <a:ea typeface="+mj-ea"/>
              <a:cs typeface="+mj-cs"/>
            </a:endParaRPr>
          </a:p>
          <a:p>
            <a:r>
              <a:rPr lang="ru-RU" sz="1800" dirty="0" smtClean="0">
                <a:solidFill>
                  <a:srgbClr val="FFFFCC"/>
                </a:solidFill>
                <a:effectLst/>
                <a:ea typeface="+mj-ea"/>
                <a:cs typeface="+mj-cs"/>
              </a:rPr>
              <a:t>Наконец</a:t>
            </a:r>
            <a:r>
              <a:rPr lang="ru-RU" sz="1800" dirty="0">
                <a:solidFill>
                  <a:srgbClr val="FFFFCC"/>
                </a:solidFill>
                <a:effectLst/>
                <a:ea typeface="+mj-ea"/>
                <a:cs typeface="+mj-cs"/>
              </a:rPr>
              <a:t>, сама жизнь и творчество самих художников – яркий пример служения Отечеству, запечатленный в полотнах.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17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9512" y="188640"/>
            <a:ext cx="8713663" cy="6335985"/>
          </a:xfrm>
        </p:spPr>
        <p:txBody>
          <a:bodyPr>
            <a:normAutofit/>
          </a:bodyPr>
          <a:lstStyle/>
          <a:p>
            <a:pPr lvl="0" eaLnBrk="1" hangingPunct="1">
              <a:buClr>
                <a:srgbClr val="FFCC66"/>
              </a:buClr>
              <a:defRPr/>
            </a:pPr>
            <a:endParaRPr lang="ru-RU" sz="1800" dirty="0" smtClean="0">
              <a:solidFill>
                <a:srgbClr val="FFFFCC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endParaRPr lang="ru-RU" sz="1800" dirty="0">
              <a:solidFill>
                <a:srgbClr val="FFFFCC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r>
              <a:rPr lang="ru-RU" sz="2000" dirty="0" smtClean="0">
                <a:solidFill>
                  <a:srgbClr val="FFFFCC"/>
                </a:solidFill>
              </a:rPr>
              <a:t>Трудно </a:t>
            </a:r>
            <a:r>
              <a:rPr lang="ru-RU" sz="2000" dirty="0">
                <a:solidFill>
                  <a:srgbClr val="FFFFCC"/>
                </a:solidFill>
              </a:rPr>
              <a:t>выделить тематику уроков по изобразительному искусству, приоритетной задачей которых  являлось бы  патриотическое воспитание, воспитание любви к Родине, так, как почти все уроки имеют такие задачи. </a:t>
            </a:r>
          </a:p>
          <a:p>
            <a:pPr lvl="0" eaLnBrk="1" hangingPunct="1">
              <a:buClr>
                <a:srgbClr val="FFCC66"/>
              </a:buClr>
              <a:defRPr/>
            </a:pPr>
            <a:endParaRPr lang="ru-RU" sz="2000" dirty="0">
              <a:solidFill>
                <a:srgbClr val="FFFFCC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endParaRPr lang="ru-RU" sz="2000" dirty="0">
              <a:solidFill>
                <a:srgbClr val="FFFFCC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r>
              <a:rPr lang="ru-RU" sz="2000" dirty="0">
                <a:solidFill>
                  <a:srgbClr val="FFFFCC"/>
                </a:solidFill>
              </a:rPr>
              <a:t> Все темы уроков косвенно или напрямую связаны не только с изучением творчества художников, но и с изучением традиции, обычаев, культуры разных народов (в том числе и русского народа), что позволяет развивать любовь к Родине, своему народу и культуре.</a:t>
            </a:r>
          </a:p>
          <a:p>
            <a:pPr lvl="0" eaLnBrk="1" hangingPunct="1">
              <a:buClr>
                <a:srgbClr val="FFCC66"/>
              </a:buClr>
              <a:defRPr/>
            </a:pPr>
            <a:endParaRPr lang="ru-RU" sz="2000" dirty="0">
              <a:solidFill>
                <a:srgbClr val="FFFFCC"/>
              </a:solidFill>
            </a:endParaRPr>
          </a:p>
          <a:p>
            <a:pPr lvl="0" eaLnBrk="1" hangingPunct="1">
              <a:buClr>
                <a:srgbClr val="FFCC66"/>
              </a:buClr>
              <a:defRPr/>
            </a:pPr>
            <a:r>
              <a:rPr lang="ru-RU" sz="2000" dirty="0">
                <a:solidFill>
                  <a:srgbClr val="FF3300">
                    <a:lumMod val="60000"/>
                    <a:lumOff val="40000"/>
                  </a:srgbClr>
                </a:solidFill>
              </a:rPr>
              <a:t>Беседа – один из обязательных разделов программы. Здесь большую роль играет подбор материала, его яркость и эмоциональность. </a:t>
            </a:r>
          </a:p>
          <a:p>
            <a:pPr eaLnBrk="1" hangingPunct="1">
              <a:defRPr/>
            </a:pP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7417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0" indent="0" eaLnBrk="1" hangingPunct="1">
              <a:defRPr/>
            </a:pPr>
            <a:r>
              <a:rPr lang="ru-RU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/>
            </a:r>
            <a:br>
              <a:rPr lang="ru-RU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endParaRPr lang="ru-RU" i="1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55772" y="692696"/>
            <a:ext cx="8178842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ПАМЯТИ </a:t>
            </a:r>
          </a:p>
          <a:p>
            <a:r>
              <a:rPr lang="ru-RU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</a:t>
            </a:r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ПАВШИХ…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6751" y="3429000"/>
            <a:ext cx="7616884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FFFFCC"/>
              </a:buClr>
              <a:buSzPct val="60000"/>
              <a:defRPr/>
            </a:pPr>
            <a:r>
              <a:rPr lang="ru-RU" altLang="ru-RU" sz="48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ХУДОЖНИКИ </a:t>
            </a:r>
            <a:r>
              <a:rPr lang="ru-RU" altLang="ru-RU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О</a:t>
            </a:r>
          </a:p>
          <a:p>
            <a:pPr lvl="0" algn="ctr">
              <a:spcBef>
                <a:spcPct val="20000"/>
              </a:spcBef>
              <a:buClr>
                <a:srgbClr val="FFFFCC"/>
              </a:buClr>
              <a:buSzPct val="60000"/>
              <a:defRPr/>
            </a:pPr>
            <a:r>
              <a:rPr lang="ru-RU" altLang="ru-RU" sz="4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 </a:t>
            </a:r>
            <a:r>
              <a:rPr lang="ru-RU" altLang="ru-RU" sz="48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ВОЙНЕ</a:t>
            </a:r>
          </a:p>
        </p:txBody>
      </p:sp>
    </p:spTree>
    <p:extLst>
      <p:ext uri="{BB962C8B-B14F-4D97-AF65-F5344CB8AC3E}">
        <p14:creationId xmlns:p14="http://schemas.microsoft.com/office/powerpoint/2010/main" val="7417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11560" y="1052736"/>
            <a:ext cx="7990656" cy="3964781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4400" b="1" dirty="0">
                <a:solidFill>
                  <a:srgbClr val="FFFFCC"/>
                </a:solidFill>
              </a:rPr>
              <a:t>Фашистская Германия навязала нам одну из самых жестоких войн, когда – либо пережитых страной.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7417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508104" y="2276872"/>
            <a:ext cx="3529012" cy="2681875"/>
          </a:xfrm>
        </p:spPr>
        <p:txBody>
          <a:bodyPr/>
          <a:lstStyle/>
          <a:p>
            <a:pPr marL="342900" lvl="0" indent="-342900" eaLnBrk="1" hangingPunct="1">
              <a:buClr>
                <a:srgbClr val="FFCC66"/>
              </a:buClr>
              <a:defRPr/>
            </a:pPr>
            <a:r>
              <a:rPr lang="ru-RU" altLang="ru-RU" sz="2800" b="1" dirty="0">
                <a:solidFill>
                  <a:srgbClr val="FF3300">
                    <a:lumMod val="20000"/>
                    <a:lumOff val="80000"/>
                  </a:srgbClr>
                </a:solidFill>
              </a:rPr>
              <a:t>Нет и не будет на земле слова страшнее, чем </a:t>
            </a:r>
            <a:r>
              <a:rPr lang="ru-RU" altLang="ru-RU" sz="2800" b="1" dirty="0">
                <a:solidFill>
                  <a:srgbClr val="FF0000"/>
                </a:solidFill>
              </a:rPr>
              <a:t>война. </a:t>
            </a:r>
          </a:p>
          <a:p>
            <a:pPr eaLnBrk="1" hangingPunct="1">
              <a:defRPr/>
            </a:pPr>
            <a:endParaRPr lang="ru-RU" sz="2400" dirty="0" smtClean="0"/>
          </a:p>
        </p:txBody>
      </p:sp>
      <p:pic>
        <p:nvPicPr>
          <p:cNvPr id="1177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69387"/>
            <a:ext cx="4824535" cy="5591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17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1327</TotalTime>
  <Words>1752</Words>
  <Application>Microsoft Office PowerPoint</Application>
  <PresentationFormat>Экран (4:3)</PresentationFormat>
  <Paragraphs>195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9" baseType="lpstr">
      <vt:lpstr>Arial</vt:lpstr>
      <vt:lpstr>Arial Black</vt:lpstr>
      <vt:lpstr>Franklin Gothic Book</vt:lpstr>
      <vt:lpstr>Tahoma</vt:lpstr>
      <vt:lpstr>Times New Roman</vt:lpstr>
      <vt:lpstr>Wingdings</vt:lpstr>
      <vt:lpstr>Wingdings 2</vt:lpstr>
      <vt:lpstr>Техническая</vt:lpstr>
      <vt:lpstr>Патриотическое воспитание средствами изобразительного искусства</vt:lpstr>
      <vt:lpstr>«Как нет человека без самолюбия, - так нет человека без любви к отечеству, и эта любовь дает воспитанию верный ключ к сердцу человека…»                                                     К.Д.Ушинский</vt:lpstr>
      <vt:lpstr>Патриотизм – одно из наиболее глубоких чувств человека. Оно присуще всем народам. Это важное качество человека, предполагающее любовь к Родине, готовность служить ее интересам, своему народу, выполнять гражданский долг, конституционные обязанности своей страны</vt:lpstr>
      <vt:lpstr>Родина – слово большое, большое! Пусть не бывает на свете чудес, Если сказать это слово с душою, Глубже морей оно, выше небес!                               В нем умещается ровно полмира:                              Мама и папа, соседи, друзья.                              Город родимый, родная квартира,                              Бабушка, школа, котенок … и я.  Зайчик солнечный в ладошке, Куст сирени за окошком И на щечке родинка – Это тоже Родина.                                                        Татьяна Бокова</vt:lpstr>
      <vt:lpstr>Презентация PowerPoint</vt:lpstr>
      <vt:lpstr>Презентация PowerPoint</vt:lpstr>
      <vt:lpstr> </vt:lpstr>
      <vt:lpstr>Фашистская Германия навязала нам одну из самых жестоких войн, когда – либо пережитых страной.</vt:lpstr>
      <vt:lpstr>Презентация PowerPoint</vt:lpstr>
      <vt:lpstr>Презентация PowerPoint</vt:lpstr>
      <vt:lpstr>Презентация PowerPoint</vt:lpstr>
      <vt:lpstr>Ради какой великой идеи столько загубленных жизней, несостоявшихся судеб? </vt:lpstr>
      <vt:lpstr>Презентация PowerPoint</vt:lpstr>
      <vt:lpstr>В 1942 году появилось полотно А.А.Пластова “Фашист пролетел”</vt:lpstr>
      <vt:lpstr>Когда на выставке "Великая Отечественная война", организованной в самую тяжелую пору, в 1942 году, появилось полотно Пластова "Фашист пролетел", зрители застывали возле картины в глубоком молчании.  Только слезы навертывались на глаза, да руки сжимались в кулаки. Жгучий гнев и ненависть к фашистским убийцам рождались в душе каждого советского человека и требовали действия, отмщения. Такой глубины чувства, такой эмоциональной взволнованности в своих произведениях Пластов еще не достигал.</vt:lpstr>
      <vt:lpstr>Художники Кукрыниксы</vt:lpstr>
      <vt:lpstr>10-летний мальчик – Лев Протасов из Екатеринбурга написал это стихотворение</vt:lpstr>
      <vt:lpstr>Презентация PowerPoint</vt:lpstr>
      <vt:lpstr>Презентация PowerPoint</vt:lpstr>
      <vt:lpstr>Презентация PowerPoint</vt:lpstr>
      <vt:lpstr>22 марта 1943 года отряд фашистских захватчиков окружил деревню. Все жители – старики, женщины, дети были согнаны в сарай и заживо сожжены. 149 живых душ сожрало лютое пламя. Более 9000 сел и деревень Беларуси разделили горькую участь Хатыни. Пепел и землю с огненных братских могил привезли в Хатынь. Урны с этой землей легли под камни-памятники на «кладбище деревень». Между могил ходят люди, оплакивают свои сожженные села и деревни. Мемориальный архитектурно-скульптурный комплекс занимает площадь около 50 га. В центре композиции мемориала находится шестиметровая бронзовая скульптура «Непокорённый человек» с мёртвым ребенком на руках. Рядом сомкнутые гранитные плиты, символизирующие крышу сарая, в котором были сожжены жители деревни.  На братской могиле из белого мрамора — Венец памяти.  На нём — наказ погибших живым: Люди добрые, помните: любили мы жизнь, и Родину нашу, и Вас, дорогие. Мы сгорели живыми в огне. Наша просьба ко всем: пусть скорбь и печаль обернутся в мужество ваше и силу, чтобы смогли вы утвердить навечно мир и покой на земле. Чтобы отныне нигде и никогда в вихре пожаров жизнь не умирала!</vt:lpstr>
      <vt:lpstr>Василий Васильевич Верещагин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дом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ВЕЛИКАЯ ПОБЕДА СОВЕТСКОГО НАРОДА</dc:title>
  <dc:creator>Александр</dc:creator>
  <cp:lastModifiedBy>Belyashik</cp:lastModifiedBy>
  <cp:revision>82</cp:revision>
  <dcterms:created xsi:type="dcterms:W3CDTF">2009-11-30T15:14:04Z</dcterms:created>
  <dcterms:modified xsi:type="dcterms:W3CDTF">2018-04-01T11:08:54Z</dcterms:modified>
</cp:coreProperties>
</file>