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97" r:id="rId3"/>
    <p:sldId id="301" r:id="rId4"/>
    <p:sldId id="257" r:id="rId5"/>
    <p:sldId id="329" r:id="rId6"/>
    <p:sldId id="331" r:id="rId7"/>
    <p:sldId id="259" r:id="rId8"/>
    <p:sldId id="262" r:id="rId9"/>
    <p:sldId id="304" r:id="rId10"/>
    <p:sldId id="305" r:id="rId11"/>
    <p:sldId id="332" r:id="rId12"/>
    <p:sldId id="333" r:id="rId13"/>
    <p:sldId id="315" r:id="rId14"/>
    <p:sldId id="316" r:id="rId15"/>
    <p:sldId id="314" r:id="rId16"/>
    <p:sldId id="313" r:id="rId17"/>
    <p:sldId id="334" r:id="rId18"/>
    <p:sldId id="320" r:id="rId19"/>
    <p:sldId id="318" r:id="rId20"/>
    <p:sldId id="323" r:id="rId21"/>
    <p:sldId id="335" r:id="rId22"/>
    <p:sldId id="336" r:id="rId23"/>
    <p:sldId id="308" r:id="rId24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99FFCC"/>
    <a:srgbClr val="66FFFF"/>
    <a:srgbClr val="660033"/>
    <a:srgbClr val="4AB7FA"/>
    <a:srgbClr val="CCFFFF"/>
    <a:srgbClr val="00C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22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49BC92E0-D07C-4CE2-8C9B-B55ED00BE290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14225217-6BE8-4380-8195-020B75AB66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27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25217-6BE8-4380-8195-020B75AB669A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281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25217-6BE8-4380-8195-020B75AB669A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133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5.jpe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7.jpeg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13" Type="http://schemas.openxmlformats.org/officeDocument/2006/relationships/image" Target="../media/image34.png"/><Relationship Id="rId3" Type="http://schemas.openxmlformats.org/officeDocument/2006/relationships/image" Target="../media/image28.jpeg"/><Relationship Id="rId7" Type="http://schemas.openxmlformats.org/officeDocument/2006/relationships/hyperlink" Target="http://smiles.33b.ru/smile.108105.html" TargetMode="External"/><Relationship Id="rId12" Type="http://schemas.openxmlformats.org/officeDocument/2006/relationships/image" Target="../media/image33.gif"/><Relationship Id="rId2" Type="http://schemas.openxmlformats.org/officeDocument/2006/relationships/image" Target="../media/image3.png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11" Type="http://schemas.openxmlformats.org/officeDocument/2006/relationships/hyperlink" Target="http://smiles.33b.ru/smile.108111.html" TargetMode="External"/><Relationship Id="rId5" Type="http://schemas.openxmlformats.org/officeDocument/2006/relationships/hyperlink" Target="http://smiles.33b.ru/smile.108191.html" TargetMode="External"/><Relationship Id="rId15" Type="http://schemas.openxmlformats.org/officeDocument/2006/relationships/image" Target="../media/image36.png"/><Relationship Id="rId10" Type="http://schemas.openxmlformats.org/officeDocument/2006/relationships/image" Target="../media/image32.gif"/><Relationship Id="rId4" Type="http://schemas.openxmlformats.org/officeDocument/2006/relationships/image" Target="../media/image29.gif"/><Relationship Id="rId9" Type="http://schemas.openxmlformats.org/officeDocument/2006/relationships/hyperlink" Target="http://smiles.33b.ru/smile.108104.html" TargetMode="External"/><Relationship Id="rId1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562" y="-3175"/>
            <a:ext cx="9577064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404664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>МБДОУ «Детский сад №144 общеразвивающего вида г. Владивостока»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340768"/>
            <a:ext cx="8064896" cy="4983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latin typeface="Arial Black" pitchFamily="34" charset="0"/>
                <a:ea typeface="Calibri"/>
                <a:cs typeface="Times New Roman"/>
              </a:rPr>
              <a:t> Фотоотчёт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Arial Black" pitchFamily="34" charset="0"/>
                <a:ea typeface="Calibri"/>
                <a:cs typeface="Times New Roman"/>
              </a:rPr>
              <a:t>п</a:t>
            </a:r>
            <a:r>
              <a:rPr lang="ru-RU" sz="2400" dirty="0" smtClean="0">
                <a:latin typeface="Arial Black" pitchFamily="34" charset="0"/>
                <a:ea typeface="Calibri"/>
                <a:cs typeface="Times New Roman"/>
              </a:rPr>
              <a:t>о реализации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Arial Black" pitchFamily="34" charset="0"/>
                <a:ea typeface="Calibri"/>
                <a:cs typeface="Times New Roman"/>
              </a:rPr>
              <a:t>ф</a:t>
            </a:r>
            <a:r>
              <a:rPr lang="ru-RU" sz="2400" dirty="0" smtClean="0">
                <a:latin typeface="Arial Black" pitchFamily="34" charset="0"/>
                <a:ea typeface="Calibri"/>
                <a:cs typeface="Times New Roman"/>
              </a:rPr>
              <a:t>изкультурно-оздоровительного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Arial Black" pitchFamily="34" charset="0"/>
                <a:ea typeface="Calibri"/>
                <a:cs typeface="Times New Roman"/>
              </a:rPr>
              <a:t>проекта</a:t>
            </a:r>
            <a:endParaRPr lang="ru-RU" sz="2400" dirty="0" smtClean="0">
              <a:latin typeface="Arial Black" pitchFamily="34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latin typeface="Arial Black" pitchFamily="34" charset="0"/>
                <a:ea typeface="Calibri"/>
                <a:cs typeface="Times New Roman"/>
              </a:rPr>
              <a:t>«Идём маршрутами здоровья»</a:t>
            </a:r>
            <a:r>
              <a:rPr lang="en-US" sz="2800" dirty="0" smtClean="0">
                <a:latin typeface="Arial Black" pitchFamily="34" charset="0"/>
                <a:ea typeface="Calibri"/>
                <a:cs typeface="Times New Roman"/>
              </a:rPr>
              <a:t> </a:t>
            </a:r>
            <a:r>
              <a:rPr lang="ru-RU" sz="1200" b="1" dirty="0" smtClean="0">
                <a:latin typeface="Times New Roman"/>
                <a:ea typeface="Calibri"/>
                <a:cs typeface="Times New Roman"/>
              </a:rPr>
              <a:t>                                                                    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                                                                                                             </a:t>
            </a:r>
            <a:r>
              <a:rPr lang="en-US" sz="1400" b="1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1400" dirty="0" smtClean="0"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Воспитатели: </a:t>
            </a:r>
            <a:r>
              <a:rPr lang="ru-RU" sz="1400" b="1" dirty="0" err="1" smtClean="0">
                <a:latin typeface="Times New Roman"/>
                <a:ea typeface="Calibri"/>
                <a:cs typeface="Times New Roman"/>
              </a:rPr>
              <a:t>Фисун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 Т.Ю.</a:t>
            </a:r>
          </a:p>
          <a:p>
            <a:pPr algn="r">
              <a:lnSpc>
                <a:spcPct val="150000"/>
              </a:lnSpc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Удовенко Л.А.</a:t>
            </a: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Виноградская М.В.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 </a:t>
            </a: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1400" dirty="0" smtClean="0">
              <a:latin typeface="Arial Black" pitchFamily="34" charset="0"/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Arial Black" pitchFamily="34" charset="0"/>
                <a:ea typeface="Calibri"/>
                <a:cs typeface="Times New Roman"/>
              </a:rPr>
              <a:t>Владивосток</a:t>
            </a:r>
            <a:endParaRPr lang="ru-RU" sz="1400" dirty="0">
              <a:latin typeface="Arial Black" pitchFamily="34" charset="0"/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Arial Black" pitchFamily="34" charset="0"/>
                <a:ea typeface="Calibri"/>
                <a:cs typeface="Times New Roman"/>
              </a:rPr>
              <a:t>2016</a:t>
            </a:r>
            <a:endParaRPr lang="ru-RU" sz="1400" dirty="0">
              <a:latin typeface="Arial Black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351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48680"/>
            <a:ext cx="7344816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kern="0" dirty="0" smtClean="0">
                <a:solidFill>
                  <a:srgbClr val="000000"/>
                </a:solidFill>
                <a:latin typeface="Arial" charset="0"/>
              </a:rPr>
              <a:t> </a:t>
            </a:r>
            <a:endParaRPr lang="ru-RU" sz="20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721395" y="183929"/>
            <a:ext cx="7610843" cy="1660895"/>
          </a:xfrm>
          <a:prstGeom prst="cloudCallout">
            <a:avLst/>
          </a:prstGeom>
          <a:solidFill>
            <a:srgbClr val="66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Times New Roman"/>
              </a:rPr>
              <a:t>Подвижные и спортивные игры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268760"/>
            <a:ext cx="7848872" cy="85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Arial Black" pitchFamily="34" charset="0"/>
                <a:ea typeface="Calibri"/>
                <a:cs typeface="Times New Roman"/>
              </a:rPr>
              <a:t> </a:t>
            </a:r>
            <a:endParaRPr lang="ru-RU" dirty="0">
              <a:latin typeface="Arial Black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a typeface="Calibri"/>
                <a:cs typeface="Times New Roman"/>
              </a:rPr>
              <a:t> </a:t>
            </a:r>
            <a:endParaRPr lang="ru-RU" dirty="0">
              <a:ea typeface="Calibri"/>
              <a:cs typeface="Times New Roman"/>
            </a:endParaRPr>
          </a:p>
        </p:txBody>
      </p:sp>
      <p:pic>
        <p:nvPicPr>
          <p:cNvPr id="7" name="Picture 4" descr="37r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64356"/>
            <a:ext cx="1947863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1556792"/>
            <a:ext cx="792088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b="1" kern="0" dirty="0" smtClean="0">
              <a:solidFill>
                <a:srgbClr val="9900CC"/>
              </a:solidFill>
              <a:latin typeface="Times New Roman"/>
              <a:ea typeface="+mj-ea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Подбираются</a:t>
            </a:r>
            <a:r>
              <a:rPr kumimoji="0" lang="ru-RU" sz="3200" b="1" u="none" strike="noStrike" kern="0" cap="none" spc="0" normalizeH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</a:t>
            </a: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в соответствии с возрастом  детей, местом и временем их проведения </a:t>
            </a:r>
            <a:endParaRPr kumimoji="0" lang="ru-RU" sz="3200" b="0" u="none" strike="noStrike" kern="0" cap="none" spc="0" normalizeH="0" baseline="0" noProof="0" dirty="0" smtClean="0">
              <a:ln>
                <a:noFill/>
              </a:ln>
              <a:solidFill>
                <a:srgbClr val="660033"/>
              </a:solidFill>
              <a:effectLst/>
              <a:uLnTx/>
              <a:uFillTx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57340"/>
            <a:ext cx="4822825" cy="3190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Мама\соревнования\соревнования 03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57340"/>
            <a:ext cx="3923928" cy="317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50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4000"/>
                    </a14:imgEffect>
                    <a14:imgEffect>
                      <a14:brightnessContrast contrast="-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738907"/>
            <a:ext cx="3456384" cy="4608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3000"/>
                    </a14:imgEffect>
                    <a14:imgEffect>
                      <a14:brightnessContrast bright="-7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38907"/>
            <a:ext cx="345638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32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Documents and Settings\Admin\Рабочий стол\мама\5 группа - фото к выпускному\IMG_20160601_1039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1000"/>
                    </a14:imgEffect>
                    <a14:imgEffect>
                      <a14:brightnessContrast bright="12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8680"/>
            <a:ext cx="4067944" cy="545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7000"/>
                    </a14:imgEffect>
                    <a14:imgEffect>
                      <a14:brightnessContrast bright="-8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3960440" cy="545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804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8" y="-635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48680"/>
            <a:ext cx="7344816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kern="0" dirty="0" smtClean="0">
                <a:solidFill>
                  <a:srgbClr val="000000"/>
                </a:solidFill>
                <a:latin typeface="Arial" charset="0"/>
              </a:rPr>
              <a:t> </a:t>
            </a:r>
            <a:endParaRPr lang="ru-RU" sz="20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251520" y="44624"/>
            <a:ext cx="8784976" cy="1512168"/>
          </a:xfrm>
          <a:prstGeom prst="cloudCallout">
            <a:avLst/>
          </a:prstGeom>
          <a:solidFill>
            <a:srgbClr val="66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Times New Roman"/>
              </a:rPr>
              <a:t>Релаксация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6" name="Picture 4" descr="37r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970" y="-316508"/>
            <a:ext cx="1947863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1617008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0" noProof="0" dirty="0">
                <a:solidFill>
                  <a:srgbClr val="660033"/>
                </a:solidFill>
                <a:latin typeface="Times New Roman"/>
                <a:ea typeface="+mj-ea"/>
                <a:cs typeface="Times New Roman"/>
              </a:rPr>
              <a:t>И</a:t>
            </a:r>
            <a:r>
              <a:rPr kumimoji="0" lang="ru-RU" sz="3200" b="1" u="none" strike="noStrike" kern="0" cap="none" spc="0" normalizeH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спользуется спокойная классическая музыка (Чайковский, Рахманинов), звуки природы.</a:t>
            </a:r>
            <a:endParaRPr kumimoji="0" lang="ru-RU" sz="3200" b="0" u="none" strike="noStrike" kern="0" cap="none" spc="0" normalizeH="0" noProof="0" dirty="0" smtClean="0">
              <a:ln>
                <a:noFill/>
              </a:ln>
              <a:solidFill>
                <a:srgbClr val="660033"/>
              </a:solidFill>
              <a:effectLst/>
              <a:uLnTx/>
              <a:uFillTx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737" y="3132284"/>
            <a:ext cx="6480720" cy="3505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949" y="4504098"/>
            <a:ext cx="124301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4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72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48680"/>
            <a:ext cx="7344816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kern="0" dirty="0" smtClean="0">
                <a:solidFill>
                  <a:srgbClr val="000000"/>
                </a:solidFill>
                <a:latin typeface="Arial" charset="0"/>
              </a:rPr>
              <a:t> </a:t>
            </a:r>
            <a:endParaRPr lang="ru-RU" sz="20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899592" y="58891"/>
            <a:ext cx="8064895" cy="1500084"/>
          </a:xfrm>
          <a:prstGeom prst="cloudCallout">
            <a:avLst/>
          </a:prstGeom>
          <a:solidFill>
            <a:srgbClr val="66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Times New Roman"/>
              </a:rPr>
              <a:t>Гимнастика пальчиковая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4" name="Picture 4" descr="37r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1803847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5" y="1637871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noProof="0" dirty="0" smtClean="0">
                <a:solidFill>
                  <a:srgbClr val="660033"/>
                </a:solidFill>
                <a:latin typeface="Times New Roman"/>
                <a:ea typeface="+mj-ea"/>
                <a:cs typeface="Times New Roman"/>
              </a:rPr>
              <a:t>Р</a:t>
            </a:r>
            <a:r>
              <a:rPr kumimoji="0" lang="ru-RU" sz="2800" b="1" u="none" strike="noStrike" kern="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екомендуется всем детям, особенно с речевыми проблемами.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u="none" strike="noStrike" kern="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Проводиться в любой удобный отрезок времени.</a:t>
            </a:r>
            <a:endParaRPr kumimoji="0" lang="ru-RU" sz="1800" b="0" u="none" strike="noStrike" kern="0" cap="none" spc="0" normalizeH="0" baseline="0" noProof="0" dirty="0" smtClean="0">
              <a:ln>
                <a:noFill/>
              </a:ln>
              <a:solidFill>
                <a:srgbClr val="660033"/>
              </a:solidFill>
              <a:effectLst/>
              <a:uLnTx/>
              <a:uFillTx/>
            </a:endParaRPr>
          </a:p>
        </p:txBody>
      </p:sp>
      <p:pic>
        <p:nvPicPr>
          <p:cNvPr id="15" name="Picture 4" descr="DSC008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032" y="3520353"/>
            <a:ext cx="5688013" cy="3211512"/>
          </a:xfrm>
          <a:prstGeom prst="rect">
            <a:avLst/>
          </a:prstGeom>
          <a:noFill/>
          <a:ln w="127000">
            <a:solidFill>
              <a:srgbClr val="00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370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" y="861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48680"/>
            <a:ext cx="7344816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kern="0" dirty="0" smtClean="0">
                <a:solidFill>
                  <a:srgbClr val="000000"/>
                </a:solidFill>
                <a:latin typeface="Arial" charset="0"/>
              </a:rPr>
              <a:t> </a:t>
            </a:r>
            <a:endParaRPr lang="ru-RU" sz="20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" name="Облако 2"/>
          <p:cNvSpPr/>
          <p:nvPr/>
        </p:nvSpPr>
        <p:spPr>
          <a:xfrm>
            <a:off x="1331640" y="98464"/>
            <a:ext cx="6834878" cy="1386320"/>
          </a:xfrm>
          <a:prstGeom prst="cloud">
            <a:avLst/>
          </a:prstGeom>
          <a:solidFill>
            <a:srgbClr val="66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0" fontAlgn="base" hangingPunct="0">
              <a:lnSpc>
                <a:spcPct val="115000"/>
              </a:lnSpc>
              <a:spcBef>
                <a:spcPct val="20000"/>
              </a:spcBef>
              <a:buClr>
                <a:srgbClr val="C5E1FE"/>
              </a:buClr>
              <a:defRPr/>
            </a:pPr>
            <a:r>
              <a:rPr lang="ru-RU" sz="36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Times New Roman"/>
              </a:rPr>
              <a:t>Гимнастика дыхательная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ea typeface="Calibri"/>
              <a:cs typeface="Times New Roman"/>
            </a:endParaRPr>
          </a:p>
        </p:txBody>
      </p:sp>
      <p:pic>
        <p:nvPicPr>
          <p:cNvPr id="21" name="Picture 4" descr="37r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325" y="-149908"/>
            <a:ext cx="1947863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00640" y="1499576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noProof="0" dirty="0" smtClean="0">
                <a:solidFill>
                  <a:srgbClr val="660033"/>
                </a:solidFill>
                <a:latin typeface="Times New Roman"/>
                <a:ea typeface="+mj-ea"/>
                <a:cs typeface="Times New Roman"/>
              </a:rPr>
              <a:t>П</a:t>
            </a:r>
            <a:r>
              <a:rPr kumimoji="0" lang="ru-RU" sz="2800" b="1" u="none" strike="noStrike" kern="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роводится в проветриваемом помещении. Педагог даёт детям инструкции об обязательной гигиене полости носа</a:t>
            </a:r>
            <a:endParaRPr kumimoji="0" lang="ru-RU" sz="1800" b="0" u="none" strike="noStrike" kern="0" cap="none" spc="0" normalizeH="0" baseline="0" noProof="0" dirty="0" smtClean="0">
              <a:ln>
                <a:noFill/>
              </a:ln>
              <a:solidFill>
                <a:srgbClr val="660033"/>
              </a:solidFill>
              <a:effectLst/>
              <a:uLnTx/>
              <a:uFillTx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80513"/>
            <a:ext cx="6018585" cy="38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4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" y="-3339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48680"/>
            <a:ext cx="7344816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kern="0" dirty="0" smtClean="0">
                <a:solidFill>
                  <a:srgbClr val="000000"/>
                </a:solidFill>
                <a:latin typeface="Arial" charset="0"/>
              </a:rPr>
              <a:t> </a:t>
            </a:r>
            <a:endParaRPr lang="ru-RU" sz="20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539552" y="260648"/>
            <a:ext cx="8280920" cy="1224136"/>
          </a:xfrm>
          <a:prstGeom prst="cloud">
            <a:avLst/>
          </a:prstGeom>
          <a:solidFill>
            <a:srgbClr val="66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Times New Roman"/>
              </a:rPr>
              <a:t>Гимнастика для глаз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6" name="Picture 4" descr="37r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70698"/>
            <a:ext cx="1540745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1551594"/>
            <a:ext cx="7488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Используется наглядный </a:t>
            </a:r>
            <a:r>
              <a:rPr lang="ru-RU" sz="32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материал (ориентиры), показ </a:t>
            </a:r>
            <a:r>
              <a:rPr lang="ru-RU" sz="32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педагога</a:t>
            </a:r>
            <a:endParaRPr lang="ru-RU" sz="3200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362" y="3121254"/>
            <a:ext cx="5005387" cy="3736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4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0" y="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425" y="3373849"/>
            <a:ext cx="3843130" cy="32948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1543"/>
            <a:ext cx="4032448" cy="28752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786" y="109337"/>
            <a:ext cx="4762500" cy="2857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73849"/>
            <a:ext cx="4770864" cy="329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706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48680"/>
            <a:ext cx="7344816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kern="0" dirty="0" smtClean="0">
                <a:solidFill>
                  <a:srgbClr val="000000"/>
                </a:solidFill>
                <a:latin typeface="Arial" charset="0"/>
              </a:rPr>
              <a:t> </a:t>
            </a:r>
            <a:endParaRPr lang="ru-RU" sz="20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611560" y="0"/>
            <a:ext cx="8424936" cy="1556792"/>
          </a:xfrm>
          <a:prstGeom prst="cloud">
            <a:avLst/>
          </a:prstGeom>
          <a:solidFill>
            <a:srgbClr val="66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  <a:ea typeface="Calibri"/>
                <a:cs typeface="Times New Roman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Calibri"/>
                <a:cs typeface="Times New Roman"/>
              </a:rPr>
              <a:t>Валеологические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Calibri"/>
                <a:cs typeface="Times New Roman"/>
              </a:rPr>
              <a:t> занятия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ea typeface="Calibri"/>
              <a:cs typeface="Times New Roman"/>
            </a:endParaRPr>
          </a:p>
        </p:txBody>
      </p:sp>
      <p:pic>
        <p:nvPicPr>
          <p:cNvPr id="15" name="Picture 4" descr="37r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069" y="-244239"/>
            <a:ext cx="1947863" cy="209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700808"/>
            <a:ext cx="7488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9900CC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</a:t>
            </a: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Включаются в НОД в качестве познавательного характера</a:t>
            </a:r>
            <a:endParaRPr kumimoji="0" lang="ru-RU" sz="3200" b="0" u="none" strike="noStrike" kern="0" cap="none" spc="0" normalizeH="0" baseline="0" noProof="0" dirty="0" smtClean="0">
              <a:ln>
                <a:noFill/>
              </a:ln>
              <a:solidFill>
                <a:srgbClr val="660033"/>
              </a:solidFill>
              <a:effectLst/>
              <a:uLnTx/>
              <a:uFillTx/>
            </a:endParaRPr>
          </a:p>
        </p:txBody>
      </p:sp>
      <p:pic>
        <p:nvPicPr>
          <p:cNvPr id="16" name="Picture 4" descr="DSC0087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254" y="3212976"/>
            <a:ext cx="4827587" cy="3486150"/>
          </a:xfrm>
          <a:prstGeom prst="rect">
            <a:avLst/>
          </a:prstGeom>
          <a:noFill/>
          <a:ln w="127000">
            <a:solidFill>
              <a:srgbClr val="00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278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3" y="-635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48680"/>
            <a:ext cx="7344816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kern="0" dirty="0" smtClean="0">
                <a:solidFill>
                  <a:srgbClr val="000000"/>
                </a:solidFill>
                <a:latin typeface="Arial" charset="0"/>
              </a:rPr>
              <a:t> </a:t>
            </a:r>
            <a:endParaRPr lang="ru-RU" sz="20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1752211" y="31444"/>
            <a:ext cx="7121116" cy="1711702"/>
          </a:xfrm>
          <a:prstGeom prst="cloud">
            <a:avLst/>
          </a:prstGeom>
          <a:solidFill>
            <a:srgbClr val="66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Times New Roman"/>
              </a:rPr>
              <a:t> Музыкальное воздействие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195" name="Picture 3" descr="C:\Мама\новый год\DSC034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398" y="3463235"/>
            <a:ext cx="5696742" cy="339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anj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4" y="27739"/>
            <a:ext cx="1728787" cy="117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4c5b8f986382f15f91973cdd776a138c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45" y="3068960"/>
            <a:ext cx="14287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9" descr="2ed289bfe88d1f4c332b5e9791f4305b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5046">
            <a:off x="569568" y="5480406"/>
            <a:ext cx="13335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cec85d8015c38696db5a225b7bcd8285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8988">
            <a:off x="-67969" y="5085184"/>
            <a:ext cx="13335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521245980fcf8191c0082378ba038394">
            <a:hlinkClick r:id="rId11"/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0136">
            <a:off x="414788" y="4070706"/>
            <a:ext cx="1333500" cy="14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407" y="1637377"/>
            <a:ext cx="1335087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12" y="5522913"/>
            <a:ext cx="1335087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10" descr="cec85d8015c38696db5a225b7bcd8285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0249">
            <a:off x="599149" y="2057124"/>
            <a:ext cx="13335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49" y="1017549"/>
            <a:ext cx="1328737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957" y="3662967"/>
            <a:ext cx="1254336" cy="114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52211" y="1743146"/>
            <a:ext cx="716306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Используется </a:t>
            </a:r>
            <a:r>
              <a:rPr lang="ru-RU" sz="28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в качестве вспомогательного средства, как часть других технологий, для снятия напряжения, повышения эмоционального настроя.</a:t>
            </a:r>
          </a:p>
        </p:txBody>
      </p:sp>
    </p:spTree>
    <p:extLst>
      <p:ext uri="{BB962C8B-B14F-4D97-AF65-F5344CB8AC3E}">
        <p14:creationId xmlns:p14="http://schemas.microsoft.com/office/powerpoint/2010/main" val="270278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61"/>
            <a:ext cx="9144000" cy="687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4968837"/>
            <a:ext cx="6991538" cy="984885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Гиппократ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endParaRPr lang="ru-RU" sz="2400" b="1" dirty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ru-RU" b="1" dirty="0">
                <a:solidFill>
                  <a:srgbClr val="49809E"/>
                </a:solidFill>
                <a:latin typeface="Arial"/>
              </a:rPr>
              <a:t> </a:t>
            </a:r>
            <a:endParaRPr lang="ru-RU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467546" y="548680"/>
            <a:ext cx="8503704" cy="3240360"/>
          </a:xfrm>
          <a:prstGeom prst="wedgeRoundRectCallout">
            <a:avLst>
              <a:gd name="adj1" fmla="val -18955"/>
              <a:gd name="adj2" fmla="val 75083"/>
              <a:gd name="adj3" fmla="val 16667"/>
            </a:avLst>
          </a:prstGeom>
          <a:solidFill>
            <a:srgbClr val="CCEC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latin typeface="georgia"/>
              </a:rPr>
              <a:t>Гимнастика, физические упражнения, ходьба должны прочно войти в повседневный быт каждого, кто хочет сохранить работоспособность, здоровье, полноценную и радостную жизнь</a:t>
            </a:r>
            <a:r>
              <a:rPr lang="ru-RU" sz="3200" b="1" i="1" dirty="0">
                <a:solidFill>
                  <a:srgbClr val="002060"/>
                </a:solidFill>
                <a:latin typeface="georgia"/>
              </a:rPr>
              <a:t>.</a:t>
            </a:r>
            <a:endParaRPr lang="ru-RU" sz="2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06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323528" y="24165"/>
            <a:ext cx="8820472" cy="2420887"/>
          </a:xfrm>
          <a:prstGeom prst="cloud">
            <a:avLst/>
          </a:prstGeom>
          <a:solidFill>
            <a:srgbClr val="66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  <a:ea typeface="Calibri"/>
                <a:cs typeface="Times New Roman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Calibri"/>
                <a:cs typeface="Times New Roman"/>
              </a:rPr>
              <a:t>Повышение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Calibri"/>
                <a:cs typeface="Times New Roman"/>
              </a:rPr>
              <a:t>валеологической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Calibri"/>
                <a:cs typeface="Times New Roman"/>
              </a:rPr>
              <a:t> грамотности родителей воспитанников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4" descr="37r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061" y="-292100"/>
            <a:ext cx="1947863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1720" y="1124744"/>
            <a:ext cx="6693694" cy="392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/>
              </a:rPr>
              <a:t> </a:t>
            </a:r>
            <a:endParaRPr lang="ru-RU" dirty="0">
              <a:latin typeface="Arial Black" pitchFamily="34" charset="0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3080" y="2441417"/>
            <a:ext cx="8280920" cy="3719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6600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Реализуется:</a:t>
            </a:r>
          </a:p>
          <a:p>
            <a:pPr marL="457200" indent="-457200" algn="ctr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6600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через </a:t>
            </a:r>
            <a:r>
              <a:rPr lang="ru-RU" sz="2400" b="1" dirty="0">
                <a:solidFill>
                  <a:srgbClr val="6600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личные </a:t>
            </a:r>
            <a:r>
              <a:rPr lang="ru-RU" sz="2400" b="1" dirty="0" smtClean="0">
                <a:solidFill>
                  <a:srgbClr val="6600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беседы;</a:t>
            </a:r>
            <a:endParaRPr lang="ru-RU" sz="2400" b="1" dirty="0">
              <a:solidFill>
                <a:srgbClr val="660033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indent="-457200" algn="ctr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6600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консультации  </a:t>
            </a:r>
            <a:r>
              <a:rPr lang="ru-RU" sz="2400" b="1" dirty="0">
                <a:solidFill>
                  <a:srgbClr val="6600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рекомендации посредством информационных </a:t>
            </a:r>
            <a:r>
              <a:rPr lang="ru-RU" sz="2400" b="1" dirty="0" smtClean="0">
                <a:solidFill>
                  <a:srgbClr val="6600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стендов;</a:t>
            </a:r>
          </a:p>
          <a:p>
            <a:pPr marL="457200" indent="-457200" algn="ctr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6600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привлечение к совместным мероприятиям физкультурно-оздоровительной направленности;</a:t>
            </a:r>
            <a:endParaRPr lang="ru-RU" sz="2400" b="1" dirty="0">
              <a:solidFill>
                <a:srgbClr val="660033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indent="-457200" algn="ctr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6600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родительские </a:t>
            </a:r>
            <a:r>
              <a:rPr lang="ru-RU" sz="2400" b="1" dirty="0">
                <a:solidFill>
                  <a:srgbClr val="6600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собрания.</a:t>
            </a:r>
          </a:p>
        </p:txBody>
      </p:sp>
    </p:spTree>
    <p:extLst>
      <p:ext uri="{BB962C8B-B14F-4D97-AF65-F5344CB8AC3E}">
        <p14:creationId xmlns:p14="http://schemas.microsoft.com/office/powerpoint/2010/main" val="195902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ВЫпуск\фото с sony 7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473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ВЫпуск\фото с sony 8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860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2780928"/>
            <a:ext cx="7560840" cy="3330207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/>
              </a:rPr>
              <a:t>Любая педагогическая технология должна быть </a:t>
            </a:r>
            <a:r>
              <a:rPr lang="ru-RU" sz="36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/>
              </a:rPr>
              <a:t>здоровьесберегающей</a:t>
            </a:r>
            <a:r>
              <a:rPr lang="ru-RU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/>
              </a:rPr>
              <a:t>!</a:t>
            </a:r>
          </a:p>
          <a:p>
            <a:pPr algn="ctr">
              <a:lnSpc>
                <a:spcPct val="150000"/>
              </a:lnSpc>
            </a:pP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1403648" y="-243408"/>
            <a:ext cx="7632848" cy="2664296"/>
          </a:xfrm>
          <a:prstGeom prst="cloud">
            <a:avLst/>
          </a:prstGeom>
          <a:solidFill>
            <a:srgbClr val="66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/>
              </a:rPr>
              <a:t>Необходимо всегда помнить!</a:t>
            </a:r>
          </a:p>
        </p:txBody>
      </p:sp>
    </p:spTree>
    <p:extLst>
      <p:ext uri="{BB962C8B-B14F-4D97-AF65-F5344CB8AC3E}">
        <p14:creationId xmlns:p14="http://schemas.microsoft.com/office/powerpoint/2010/main" val="266081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1" y="-635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23528" y="260648"/>
            <a:ext cx="8640960" cy="936104"/>
          </a:xfrm>
          <a:prstGeom prst="wedgeRoundRectCallout">
            <a:avLst>
              <a:gd name="adj1" fmla="val -19732"/>
              <a:gd name="adj2" fmla="val 93400"/>
              <a:gd name="adj3" fmla="val 16667"/>
            </a:avLst>
          </a:prstGeom>
          <a:solidFill>
            <a:srgbClr val="CCF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4B0082"/>
                </a:solidFill>
                <a:latin typeface="georgia"/>
              </a:rPr>
              <a:t>Что такое </a:t>
            </a:r>
            <a:r>
              <a:rPr lang="ru-RU" sz="2800" b="1" i="1" dirty="0" smtClean="0">
                <a:solidFill>
                  <a:srgbClr val="4B0082"/>
                </a:solidFill>
                <a:latin typeface="georgia"/>
              </a:rPr>
              <a:t> </a:t>
            </a:r>
            <a:r>
              <a:rPr lang="ru-RU" sz="2800" b="1" i="1" dirty="0" err="1" smtClean="0">
                <a:solidFill>
                  <a:srgbClr val="4B0082"/>
                </a:solidFill>
                <a:latin typeface="georgia"/>
              </a:rPr>
              <a:t>з</a:t>
            </a:r>
            <a:r>
              <a:rPr lang="ru-RU" sz="2800" b="1" i="1" dirty="0" err="1" smtClean="0">
                <a:solidFill>
                  <a:srgbClr val="4B0082"/>
                </a:solidFill>
                <a:latin typeface="georgia"/>
              </a:rPr>
              <a:t>доровьесбережение</a:t>
            </a:r>
            <a:endParaRPr lang="ru-RU" sz="2800" b="1" i="0" dirty="0">
              <a:solidFill>
                <a:srgbClr val="000000"/>
              </a:solidFill>
              <a:effectLst/>
              <a:latin typeface="verdan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00808"/>
            <a:ext cx="8640960" cy="30008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endParaRPr lang="ru-RU" sz="9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b="1" i="1" dirty="0">
                <a:solidFill>
                  <a:srgbClr val="660033"/>
                </a:solidFill>
                <a:latin typeface="georgia"/>
              </a:rPr>
              <a:t>Э</a:t>
            </a:r>
            <a:r>
              <a:rPr lang="ru-RU" sz="2000" b="1" i="1" dirty="0" smtClean="0">
                <a:solidFill>
                  <a:srgbClr val="660033"/>
                </a:solidFill>
                <a:latin typeface="georgia"/>
              </a:rPr>
              <a:t>то </a:t>
            </a:r>
            <a:r>
              <a:rPr lang="ru-RU" sz="2000" b="1" i="1" dirty="0">
                <a:solidFill>
                  <a:srgbClr val="660033"/>
                </a:solidFill>
                <a:latin typeface="georgia"/>
              </a:rPr>
              <a:t>система мер, включающая взаимосвязь и взаимодействие всех факторов образовательной среды, направленных на сохранение здоровья ребенка на всех этапах его обучения и </a:t>
            </a:r>
            <a:r>
              <a:rPr lang="ru-RU" sz="2000" b="1" i="1" dirty="0" smtClean="0">
                <a:solidFill>
                  <a:srgbClr val="660033"/>
                </a:solidFill>
                <a:latin typeface="georgia"/>
              </a:rPr>
              <a:t>развития,</a:t>
            </a:r>
            <a:endParaRPr lang="ru-RU" sz="2000" b="1" i="1" dirty="0">
              <a:solidFill>
                <a:srgbClr val="660033"/>
              </a:solidFill>
              <a:latin typeface="georgia"/>
            </a:endParaRPr>
          </a:p>
          <a:p>
            <a:pPr algn="ctr">
              <a:lnSpc>
                <a:spcPct val="150000"/>
              </a:lnSpc>
            </a:pPr>
            <a:r>
              <a:rPr lang="ru-RU" sz="2000" b="1" i="1" dirty="0" smtClean="0">
                <a:solidFill>
                  <a:srgbClr val="660033"/>
                </a:solidFill>
                <a:latin typeface="georgia"/>
              </a:rPr>
              <a:t> плюс </a:t>
            </a:r>
            <a:r>
              <a:rPr lang="ru-RU" sz="2000" b="1" i="1" dirty="0">
                <a:solidFill>
                  <a:srgbClr val="660033"/>
                </a:solidFill>
                <a:latin typeface="georgia"/>
              </a:rPr>
              <a:t>постоянное стремление самого педагога к самосовершенствованию. </a:t>
            </a:r>
            <a:r>
              <a:rPr lang="en-US" sz="2000" b="1" i="1" dirty="0" smtClean="0">
                <a:solidFill>
                  <a:srgbClr val="660033"/>
                </a:solidFill>
                <a:latin typeface="georgia"/>
              </a:rPr>
              <a:t> </a:t>
            </a:r>
            <a:endParaRPr lang="ru-RU" sz="2400" dirty="0">
              <a:solidFill>
                <a:srgbClr val="660033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60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21488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476672"/>
            <a:ext cx="8208912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</a:rPr>
              <a:t> </a:t>
            </a:r>
            <a:endParaRPr kumimoji="0" lang="ru-RU" sz="16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</a:endParaRPr>
          </a:p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</a:rPr>
              <a:t> 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2204864"/>
            <a:ext cx="468052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ctr"/>
            <a:r>
              <a:rPr lang="ru-RU" sz="2000" b="1" i="1" dirty="0" smtClean="0">
                <a:solidFill>
                  <a:srgbClr val="660033"/>
                </a:solidFill>
                <a:latin typeface="georgia"/>
              </a:rPr>
              <a:t>Обеспечить </a:t>
            </a:r>
            <a:r>
              <a:rPr lang="ru-RU" sz="2000" b="1" i="1" dirty="0">
                <a:solidFill>
                  <a:srgbClr val="660033"/>
                </a:solidFill>
                <a:latin typeface="georgia"/>
              </a:rPr>
              <a:t>ребенку в условиях комплексной информатизации образования возможность сохранения здоровья, сформировать необходимые знания, умения и навыки не только общеобразовательного характера, но и здорового образа жизни, научить использовать полученные знания в повседневной </a:t>
            </a:r>
            <a:r>
              <a:rPr lang="ru-RU" sz="2000" b="1" i="1" dirty="0" smtClean="0">
                <a:solidFill>
                  <a:srgbClr val="660033"/>
                </a:solidFill>
                <a:latin typeface="georgia"/>
              </a:rPr>
              <a:t>жизни.</a:t>
            </a:r>
            <a:r>
              <a:rPr lang="ru-RU" sz="2000" dirty="0" smtClean="0">
                <a:solidFill>
                  <a:srgbClr val="660033"/>
                </a:solidFill>
              </a:rPr>
              <a:t> </a:t>
            </a:r>
            <a:endParaRPr lang="ru-RU" sz="2000" b="1" dirty="0" smtClean="0">
              <a:solidFill>
                <a:srgbClr val="660033"/>
              </a:solidFill>
              <a:latin typeface="Arial Black" pitchFamily="34" charset="0"/>
            </a:endParaRPr>
          </a:p>
          <a:p>
            <a:pPr indent="432000" algn="ctr"/>
            <a:endParaRPr lang="ru-RU" sz="2800" dirty="0">
              <a:latin typeface="Arial Black" pitchFamily="34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539552" y="0"/>
            <a:ext cx="8640960" cy="1988840"/>
          </a:xfrm>
          <a:prstGeom prst="cloud">
            <a:avLst/>
          </a:prstGeom>
          <a:solidFill>
            <a:srgbClr val="66F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6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/>
              </a:rPr>
              <a:t> Главная цель </a:t>
            </a:r>
            <a:r>
              <a:rPr lang="ru-RU" sz="3200" b="1" dirty="0" err="1" smtClean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/>
              </a:rPr>
              <a:t>здоровьесбережения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  <a:ea typeface="Calibri"/>
              <a:cs typeface="Times New Roman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80" y="1844824"/>
            <a:ext cx="4032448" cy="501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09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2" y="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25758" y="2492896"/>
            <a:ext cx="7272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0033"/>
                </a:solidFill>
                <a:latin typeface="Times New Roman"/>
                <a:ea typeface="Times New Roman"/>
              </a:rPr>
              <a:t>Содействие </a:t>
            </a:r>
            <a:r>
              <a:rPr lang="ru-RU" sz="3200" b="1" dirty="0">
                <a:solidFill>
                  <a:srgbClr val="660033"/>
                </a:solidFill>
                <a:latin typeface="Times New Roman"/>
                <a:ea typeface="Times New Roman"/>
              </a:rPr>
              <a:t>становлению культуры здоровья, в том числе культуры профессионального  здоровья воспитателей ДОУ и </a:t>
            </a:r>
            <a:r>
              <a:rPr lang="ru-RU" sz="3200" b="1" dirty="0" err="1">
                <a:solidFill>
                  <a:srgbClr val="660033"/>
                </a:solidFill>
                <a:latin typeface="Times New Roman"/>
                <a:ea typeface="Times New Roman"/>
              </a:rPr>
              <a:t>валеологическому</a:t>
            </a:r>
            <a:r>
              <a:rPr lang="ru-RU" sz="3200" b="1" dirty="0">
                <a:solidFill>
                  <a:srgbClr val="660033"/>
                </a:solidFill>
                <a:latin typeface="Times New Roman"/>
                <a:ea typeface="Times New Roman"/>
              </a:rPr>
              <a:t> просвещению родителей.</a:t>
            </a:r>
            <a:endParaRPr lang="ru-RU" sz="3200" b="1" dirty="0">
              <a:solidFill>
                <a:srgbClr val="660033"/>
              </a:solidFill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251520" y="116632"/>
            <a:ext cx="8647046" cy="1728192"/>
          </a:xfrm>
          <a:prstGeom prst="cloudCallout">
            <a:avLst/>
          </a:prstGeom>
          <a:solidFill>
            <a:srgbClr val="66FFFF"/>
          </a:solidFill>
          <a:ln>
            <a:solidFill>
              <a:srgbClr val="4AB7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/>
              </a:rPr>
              <a:t>Применительно к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/>
              </a:rPr>
              <a:t>взрослым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ea typeface="Times New Roman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655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0" y="-42179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591456" y="2502160"/>
            <a:ext cx="8280920" cy="1656184"/>
          </a:xfrm>
          <a:prstGeom prst="cloudCallout">
            <a:avLst/>
          </a:prstGeom>
          <a:solidFill>
            <a:srgbClr val="66FFFF"/>
          </a:solidFill>
          <a:ln>
            <a:solidFill>
              <a:srgbClr val="4AB7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Arial Black" pitchFamily="34" charset="0"/>
                <a:ea typeface="Times New Roman"/>
              </a:rPr>
              <a:t>Классификация </a:t>
            </a:r>
            <a:r>
              <a:rPr lang="ru-RU" sz="2000" dirty="0" err="1">
                <a:solidFill>
                  <a:srgbClr val="C00000"/>
                </a:solidFill>
                <a:latin typeface="Arial Black" pitchFamily="34" charset="0"/>
                <a:ea typeface="Times New Roman"/>
              </a:rPr>
              <a:t>здоровьесберегающих</a:t>
            </a:r>
            <a:r>
              <a:rPr lang="ru-RU" sz="2000" dirty="0">
                <a:solidFill>
                  <a:srgbClr val="C00000"/>
                </a:solidFill>
                <a:latin typeface="Arial Black" pitchFamily="34" charset="0"/>
                <a:ea typeface="Times New Roman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  <a:ea typeface="Times New Roman"/>
              </a:rPr>
              <a:t>технологий в ДОУ в рамках реализации проекта  </a:t>
            </a:r>
            <a:endParaRPr lang="ru-RU" sz="2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-131804" y="836712"/>
            <a:ext cx="3707905" cy="1944216"/>
          </a:xfrm>
          <a:prstGeom prst="cloudCallout">
            <a:avLst/>
          </a:prstGeom>
          <a:solidFill>
            <a:srgbClr val="CC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404040"/>
                </a:solidFill>
                <a:latin typeface="Times New Roman"/>
                <a:ea typeface="Times New Roman"/>
              </a:rPr>
              <a:t>Медико-профилактические технологии</a:t>
            </a:r>
            <a:r>
              <a:rPr lang="ru-RU" sz="2000" b="1" dirty="0">
                <a:solidFill>
                  <a:srgbClr val="404040"/>
                </a:solidFill>
                <a:latin typeface="Times New Roman"/>
                <a:ea typeface="Times New Roman"/>
              </a:rPr>
              <a:t> </a:t>
            </a:r>
            <a:endParaRPr lang="ru-RU" sz="2000" b="1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2483768" y="116632"/>
            <a:ext cx="3646856" cy="2232248"/>
          </a:xfrm>
          <a:prstGeom prst="cloudCallout">
            <a:avLst/>
          </a:prstGeom>
          <a:solidFill>
            <a:srgbClr val="CC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404040"/>
                </a:solidFill>
                <a:latin typeface="Times New Roman"/>
                <a:ea typeface="Times New Roman"/>
              </a:rPr>
              <a:t>Физкультурно-оздоровительные технологии</a:t>
            </a:r>
            <a:r>
              <a:rPr lang="ru-RU" sz="2000" b="1" dirty="0">
                <a:solidFill>
                  <a:srgbClr val="404040"/>
                </a:solidFill>
                <a:latin typeface="Times New Roman"/>
                <a:ea typeface="Times New Roman"/>
              </a:rPr>
              <a:t> </a:t>
            </a:r>
            <a:endParaRPr lang="ru-RU" sz="2000" b="1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5136812" y="562748"/>
            <a:ext cx="4032448" cy="1944216"/>
          </a:xfrm>
          <a:prstGeom prst="cloudCallout">
            <a:avLst/>
          </a:prstGeom>
          <a:solidFill>
            <a:srgbClr val="CC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404040"/>
                </a:solidFill>
                <a:latin typeface="Times New Roman"/>
                <a:ea typeface="Times New Roman"/>
              </a:rPr>
              <a:t>Здоровьесберегающие образовательные технологии</a:t>
            </a:r>
            <a:r>
              <a:rPr lang="ru-RU" sz="2000" b="1" dirty="0">
                <a:solidFill>
                  <a:srgbClr val="404040"/>
                </a:solidFill>
                <a:latin typeface="Times New Roman"/>
                <a:ea typeface="Times New Roman"/>
              </a:rPr>
              <a:t> </a:t>
            </a:r>
            <a:endParaRPr lang="ru-RU" sz="2000" b="1" dirty="0"/>
          </a:p>
        </p:txBody>
      </p:sp>
      <p:sp>
        <p:nvSpPr>
          <p:cNvPr id="6" name="Выноска-облако 5"/>
          <p:cNvSpPr/>
          <p:nvPr/>
        </p:nvSpPr>
        <p:spPr>
          <a:xfrm rot="181386">
            <a:off x="-67315" y="3912374"/>
            <a:ext cx="3530104" cy="2538733"/>
          </a:xfrm>
          <a:prstGeom prst="cloudCallout">
            <a:avLst/>
          </a:prstGeom>
          <a:solidFill>
            <a:srgbClr val="CC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404040"/>
                </a:solidFill>
                <a:latin typeface="Times New Roman"/>
                <a:ea typeface="Times New Roman"/>
              </a:rPr>
              <a:t>Технологии обеспечения социально-психологического благополучия ребёнка</a:t>
            </a:r>
            <a:r>
              <a:rPr lang="ru-RU" sz="2000" b="1" dirty="0">
                <a:solidFill>
                  <a:srgbClr val="404040"/>
                </a:solidFill>
                <a:latin typeface="Times New Roman"/>
                <a:ea typeface="Times New Roman"/>
              </a:rPr>
              <a:t> </a:t>
            </a:r>
            <a:endParaRPr lang="ru-RU" sz="2000" b="1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2661447" y="4249329"/>
            <a:ext cx="3821105" cy="2202594"/>
          </a:xfrm>
          <a:prstGeom prst="cloudCallout">
            <a:avLst/>
          </a:prstGeom>
          <a:solidFill>
            <a:srgbClr val="CC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404040"/>
                </a:solidFill>
                <a:latin typeface="Times New Roman"/>
                <a:ea typeface="Times New Roman"/>
              </a:rPr>
              <a:t>Технологии </a:t>
            </a:r>
            <a:r>
              <a:rPr lang="ru-RU" sz="2000" b="1" i="1" dirty="0" err="1">
                <a:solidFill>
                  <a:srgbClr val="404040"/>
                </a:solidFill>
                <a:latin typeface="Times New Roman"/>
                <a:ea typeface="Times New Roman"/>
              </a:rPr>
              <a:t>здоровьесбережения</a:t>
            </a:r>
            <a:r>
              <a:rPr lang="ru-RU" sz="2000" b="1" i="1" dirty="0">
                <a:solidFill>
                  <a:srgbClr val="404040"/>
                </a:solidFill>
                <a:latin typeface="Times New Roman"/>
                <a:ea typeface="Times New Roman"/>
              </a:rPr>
              <a:t> и </a:t>
            </a:r>
            <a:r>
              <a:rPr lang="ru-RU" sz="2000" b="1" i="1" dirty="0" err="1">
                <a:solidFill>
                  <a:srgbClr val="404040"/>
                </a:solidFill>
                <a:latin typeface="Times New Roman"/>
                <a:ea typeface="Times New Roman"/>
              </a:rPr>
              <a:t>здоровьеобогащения</a:t>
            </a:r>
            <a:r>
              <a:rPr lang="ru-RU" sz="2000" b="1" dirty="0">
                <a:solidFill>
                  <a:srgbClr val="404040"/>
                </a:solidFill>
                <a:latin typeface="Times New Roman"/>
                <a:ea typeface="Times New Roman"/>
              </a:rPr>
              <a:t> </a:t>
            </a:r>
            <a:r>
              <a:rPr lang="ru-RU" sz="2000" b="1" i="1" dirty="0">
                <a:solidFill>
                  <a:srgbClr val="404040"/>
                </a:solidFill>
                <a:latin typeface="Times New Roman"/>
                <a:ea typeface="Times New Roman"/>
              </a:rPr>
              <a:t>педагогов</a:t>
            </a:r>
            <a:r>
              <a:rPr lang="ru-RU" sz="2000" b="1" dirty="0">
                <a:solidFill>
                  <a:srgbClr val="404040"/>
                </a:solidFill>
                <a:latin typeface="Times New Roman"/>
                <a:ea typeface="Times New Roman"/>
              </a:rPr>
              <a:t> </a:t>
            </a:r>
            <a:endParaRPr lang="ru-RU" sz="2000" b="1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5724128" y="3501008"/>
            <a:ext cx="3312368" cy="2693215"/>
          </a:xfrm>
          <a:prstGeom prst="cloudCallout">
            <a:avLst/>
          </a:prstGeom>
          <a:solidFill>
            <a:srgbClr val="CC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404040"/>
                </a:solidFill>
                <a:latin typeface="Times New Roman"/>
                <a:ea typeface="Times New Roman"/>
              </a:rPr>
              <a:t>Технологии </a:t>
            </a:r>
            <a:r>
              <a:rPr lang="ru-RU" sz="2000" b="1" i="1" dirty="0" err="1" smtClean="0">
                <a:solidFill>
                  <a:srgbClr val="404040"/>
                </a:solidFill>
                <a:latin typeface="Times New Roman"/>
                <a:ea typeface="Times New Roman"/>
              </a:rPr>
              <a:t>валеологического</a:t>
            </a:r>
            <a:r>
              <a:rPr lang="ru-RU" sz="2000" b="1" i="1" dirty="0" smtClean="0">
                <a:solidFill>
                  <a:srgbClr val="404040"/>
                </a:solidFill>
                <a:latin typeface="Times New Roman"/>
                <a:ea typeface="Times New Roman"/>
              </a:rPr>
              <a:t> </a:t>
            </a:r>
            <a:r>
              <a:rPr lang="ru-RU" sz="2000" b="1" i="1" dirty="0">
                <a:solidFill>
                  <a:srgbClr val="404040"/>
                </a:solidFill>
                <a:latin typeface="Times New Roman"/>
                <a:ea typeface="Times New Roman"/>
              </a:rPr>
              <a:t>просвещения </a:t>
            </a:r>
            <a:r>
              <a:rPr lang="ru-RU" sz="2000" b="1" i="1" dirty="0" smtClean="0">
                <a:solidFill>
                  <a:srgbClr val="404040"/>
                </a:solidFill>
                <a:latin typeface="Times New Roman"/>
                <a:ea typeface="Times New Roman"/>
              </a:rPr>
              <a:t>родителей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184739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03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2910" y="2420888"/>
            <a:ext cx="8208912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3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Arial" charset="0"/>
              </a:rPr>
              <a:t> </a:t>
            </a:r>
            <a:endParaRPr lang="ru-RU" sz="2000" b="1" i="1" dirty="0">
              <a:latin typeface="Arial" charset="0"/>
            </a:endParaRPr>
          </a:p>
        </p:txBody>
      </p:sp>
      <p:pic>
        <p:nvPicPr>
          <p:cNvPr id="2050" name="Picture 2" descr="E:\Дети сада 9 группа\IMG_44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6000"/>
                    </a14:imgEffect>
                    <a14:imgEffect>
                      <a14:brightnessContrast bright="-12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71525"/>
            <a:ext cx="8928992" cy="561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56" y="116632"/>
            <a:ext cx="8828087" cy="21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82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48680"/>
            <a:ext cx="7344816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</a:rPr>
              <a:t> 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1585515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63080" y="260648"/>
            <a:ext cx="8029400" cy="1224136"/>
          </a:xfrm>
          <a:prstGeom prst="cloudCallout">
            <a:avLst/>
          </a:prstGeom>
          <a:solidFill>
            <a:srgbClr val="66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/>
              </a:rPr>
              <a:t>Физкультурное занятие</a:t>
            </a:r>
            <a:endParaRPr lang="ru-RU" dirty="0"/>
          </a:p>
        </p:txBody>
      </p:sp>
      <p:pic>
        <p:nvPicPr>
          <p:cNvPr id="10" name="Picture 4" descr="37r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981" y="-193085"/>
            <a:ext cx="1947863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1770181"/>
            <a:ext cx="698477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0" dirty="0">
                <a:solidFill>
                  <a:srgbClr val="660033"/>
                </a:solidFill>
                <a:latin typeface="Times New Roman"/>
                <a:ea typeface="+mj-ea"/>
                <a:cs typeface="Times New Roman"/>
              </a:rPr>
              <a:t>З</a:t>
            </a:r>
            <a:r>
              <a:rPr kumimoji="0" lang="ru-RU" sz="3200" b="1" u="none" strike="noStrike" kern="0" cap="none" spc="0" normalizeH="0" baseline="0" noProof="0" dirty="0" err="1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анятия</a:t>
            </a: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проводятся в соответствии с программой.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</a:t>
            </a:r>
            <a:r>
              <a:rPr lang="ru-RU" sz="3200" b="1" kern="0" dirty="0">
                <a:solidFill>
                  <a:srgbClr val="660033"/>
                </a:solidFill>
                <a:latin typeface="Times New Roman"/>
                <a:ea typeface="+mj-ea"/>
                <a:cs typeface="Times New Roman"/>
              </a:rPr>
              <a:t>П</a:t>
            </a:r>
            <a:r>
              <a:rPr kumimoji="0" lang="ru-RU" sz="3200" b="1" u="none" strike="noStrike" kern="0" cap="none" spc="0" normalizeH="0" baseline="0" noProof="0" dirty="0" err="1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еред</a:t>
            </a: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занятием необходимо хорошо проветрить помещение.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u="none" strike="noStrike" kern="0" cap="none" spc="0" normalizeH="0" baseline="0" noProof="0" dirty="0" smtClean="0">
              <a:ln>
                <a:noFill/>
              </a:ln>
              <a:solidFill>
                <a:srgbClr val="660033"/>
              </a:solidFill>
              <a:effectLst/>
              <a:uLnTx/>
              <a:uFillTx/>
            </a:endParaRPr>
          </a:p>
        </p:txBody>
      </p:sp>
      <p:pic>
        <p:nvPicPr>
          <p:cNvPr id="1026" name="Picture 2" descr="C:\Мама\фото соревнования\IMG-20150519-WA00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11175"/>
            <a:ext cx="51339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372" y="5320864"/>
            <a:ext cx="1080120" cy="1407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23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04" y="-20904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48680"/>
            <a:ext cx="7344816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kern="0" dirty="0" smtClean="0">
                <a:solidFill>
                  <a:srgbClr val="000000"/>
                </a:solidFill>
                <a:latin typeface="Arial" charset="0"/>
              </a:rPr>
              <a:t> </a:t>
            </a:r>
            <a:endParaRPr lang="ru-RU" sz="20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0" y="72491"/>
            <a:ext cx="8892480" cy="1296144"/>
          </a:xfrm>
          <a:prstGeom prst="cloudCallout">
            <a:avLst/>
          </a:prstGeom>
          <a:solidFill>
            <a:srgbClr val="66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Times New Roman"/>
              </a:rPr>
              <a:t>Самостоятельная деятельность детей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2" name="Picture 4" descr="37r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988" y="-165972"/>
            <a:ext cx="1947863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Мама\детский сад - лето\IMG_20140821_1112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4" y="1368635"/>
            <a:ext cx="4372702" cy="547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Мама\детский сад - лето\IMG_20140825_10480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68635"/>
            <a:ext cx="4248472" cy="546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50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</TotalTime>
  <Words>382</Words>
  <Application>Microsoft Office PowerPoint</Application>
  <PresentationFormat>Экран (4:3)</PresentationFormat>
  <Paragraphs>76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170</cp:revision>
  <cp:lastPrinted>2015-06-19T00:25:56Z</cp:lastPrinted>
  <dcterms:modified xsi:type="dcterms:W3CDTF">2016-06-17T13:00:20Z</dcterms:modified>
</cp:coreProperties>
</file>