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90" r:id="rId4"/>
    <p:sldId id="293" r:id="rId5"/>
    <p:sldId id="292" r:id="rId6"/>
    <p:sldId id="294" r:id="rId7"/>
    <p:sldId id="297" r:id="rId8"/>
    <p:sldId id="295" r:id="rId9"/>
    <p:sldId id="296" r:id="rId10"/>
    <p:sldId id="302" r:id="rId11"/>
    <p:sldId id="303" r:id="rId12"/>
    <p:sldId id="304" r:id="rId13"/>
    <p:sldId id="305" r:id="rId14"/>
    <p:sldId id="287" r:id="rId15"/>
    <p:sldId id="31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;images/search;images;;&amp;text=&amp;etext=1205.Aa2nUPrglYrrLT77LM18Kskq5xkhko9kTPR4A2yDf2k.a0b8753f1881c99b3a85267a9aff145d6baaddf7&amp;uuid=&amp;state=tid_Wvm4RM28ca_MiO4Ne9osTPtpHS9wicjEF5X7fRziVPIHCd9FyQ&amp;data=UlNrNmk5WktYejR0eWJFYk1LdmtxbHJxaUtORlI3d0JwLVBCQUlfWmNPUmNGZE5NLUhFbVYyMThaODRKeWNqb09uNVFQOWt1eUNxXzVPV29ISTVhVTNFU1d4MkxkQ2ZTdFp6Rm5veHZPcEd3V1RBMlloVlk3V3ZUUTNIRXpFYVI&amp;b64e=2&amp;sign=b2edfc07c226495d83d584f143bebd38&amp;keyno=0&amp;l10n=ru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yandex.ru/clck/jsredir?from=yandex.ru;images/search;images;;&amp;text=&amp;etext=1205.YYwdxO30_UZ9MSjX2fctJoGTWw2ME-sgFJkmOjemMO0.a9a78577b0108430ad1b3028fff65d07390bb811&amp;uuid=&amp;state=tid_Wvm4RM28ca_MiO4Ne9osTPtpHS9wicjEF5X7fRziVPIHCd9FyQ&amp;data=UlNrNmk5WktYejR0eWJFYk1LdmtxbGlnQVRxS2EydHhNVDFhekpEZjlwd25wOGRqQklxMnp1LTRnTjJZTFZUb20wSlRmYXh4dndfTHJqRHVRVGd1ejRoRVZPQVhFbzB0UXJIZUR0QmhDeUpjN1k3SDR6eTdOby0zbEhBcWhOajNaVGJNdy1UNGRtMA&amp;b64e=2&amp;sign=5c4313acfe561b17ce03a16abd9b00a7&amp;keyno=0&amp;l10n=ru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yandex.ru/clck/jsredir?from=yandex.ru;images/search;images;;&amp;text=&amp;etext=1200.rN-tfrAkU7OGyqb5HnxM9es4FJb1RMt54uZY-C_6E8qZodWiJsDrca7dUkl-f4Om2XiX1_Ro9M3io8YywF3dBw.17dab0f1348fb9dfa0c830f2a2bac9e295b94fb7&amp;uuid=&amp;state=tid_Wvm4RM28ca_MiO4Ne9osTPtpHS9wicjEF5X7fRziVPIHCd9FyQ&amp;data=UlNrNmk5WktYejR0eWJFYk1LdmtxZ0lpOWNLMHQwVERMWm5qOUVpcUZKTmZiQnRGdjRad0h6MDhZV3Zac295VW02a3Nua0JPelpTOWNPUEF5X19XdXdDNGVTc1dXdWVlM0FMcmkyNEFnenhmaDZKLTJNUEVCYi12QVFYT25jRXZxdXZXSHp1M0NtY1U1VkZzMUNzMzg2Z21nT0tfVnh4RHZZbmtIM09IaVdn&amp;b64e=2&amp;sign=6165898118933658766bd7af691575da&amp;keyno=0&amp;l10n=ru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;images/search;images;;&amp;text=&amp;etext=1205.p_a9VBRNPO4ybjy3mV8jhINOyx4Es4-__jTwSzOFK3U.0988f5f6644f62ccb09c8ac79af81a98cfed214a&amp;uuid=&amp;state=tid_Wvm4RM28ca_MiO4Ne9osTPtpHS9wicjEF5X7fRziVPIHCd9FyQ&amp;data=UlNrNmk5WktYejR0eWJFYk1LdmtxZ05qamNMRHVSb29NMDgxckJCUURCeE5aenNHV0tTTDRYOVZqZ3ZJWDJNWHlDb2NyZXppM1VmLS1kaHpUak1mSG1OdVFmbkVrakNRZVRRNGkweHRaSEFQOGdDQUJEN091Q1ZoUEFjQXctNHNrQ3UtU3I5cEhERVA2cnV5SHRDMDdzOHlPeFlHd1RkSg&amp;b64e=2&amp;sign=a4fa79f6bb4474dd415aa5ecaaf741ab&amp;keyno=0&amp;l10n=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clck/jsredir?from=yandex.ru;images/search;images;;&amp;text=&amp;etext=1194.7OKDZEg3EiCqfMgw28sKaey7V0EPhBqoeQdKyAEojHO2aNmn-fd9advoj3ovJPOQhIuseLg_9ukxYkAtu1QxQ9y1mJO4Fqb6vuF6GFuJsF5a0mMbaTEr9rNpVmAc3KmMyvoFd7SvC6WE-NvKYR74VQ.a55e599d6c5f223f94f0fa967817052e0847a993&amp;uuid=&amp;state=tid_Wvm4RM28ca_MiO4Ne9osTPtpHS9wicjEF5X7fRziVPIHCd9FyQ&amp;data=UlNrNmk5WktYejR0eWJFYk1LdmtxcnFuejVEQUxyYjRsQ29WamYzdG1OMG81QW1OTGJWTHA4a2VaNGtyN2FVeUg1UnlfT1U2TkpHb0p1Rk84Z2szb1l2b3VxaENpTnFpcWVaM0IzZzZCRmE3WEVpMUtlUW1Lc0lwTUJoWFVxTlU&amp;b64e=2&amp;sign=630c0c78e191d7d3e35252c1f47638b7&amp;keyno=0&amp;l10n=ru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hyperlink" Target="http://yandex.ru/clck/jsredir?from=yandex.ru;images/search;images;;&amp;text=&amp;etext=1211.wgZdK9zZLT-GSJOQnxLq9UWfwXMLZ2Phf6yN_x7PUTZypKDxsmU6aZLkJ_f-0jdY7Fu32XefPfbR-Zn3gKjBM1Ter-L5-FGOcUwKOMqmvSBTidTFqJozWPNCmhSg99YQ.77da06d3a628b726b1427a2438d3b870f835b71a&amp;uuid=&amp;state=tid_Wvm4RM28ca_MiO4Ne9osTPtpHS9wicjEF5X7fRziVPIHCd9FyQ&amp;data=UlNrNmk5WktYejR0eWJFYk1LdmtxZ0dPSmZsRWZOTm1ORkRLWnk1TGtzMkR1Rl8tTU0xU1BwanM1VGlDbUh0QUFoODlvM2pZOXJheFBNRXVqTGtwSWdVQXl3M1JQYUE3MC1mY3lYaWREbjA&amp;b64e=2&amp;sign=85a0ba417d91dfb27d6343540c3741e5&amp;keyno=0&amp;l10n=ru" TargetMode="External"/><Relationship Id="rId4" Type="http://schemas.openxmlformats.org/officeDocument/2006/relationships/image" Target="../media/image4.png"/><Relationship Id="rId9" Type="http://schemas.openxmlformats.org/officeDocument/2006/relationships/hyperlink" Target="http://yandex.ru/clck/jsredir?from=yandex.ru;images/search;images;;&amp;text=&amp;etext=1211.vC6CfDpmpp1iIWVU5eIsqiU4uYJQpzc_e-T5Owzcbtbo1y6h-KbUw05XDj5nyNUV5DqYbBN0Lnv2GPUBCCsHdG6mPSUiAXaouVo-VZcQ7txFVYXc34sNyJV8dkObguk6.2b11bd6929b609d182e40f6bd3ab609ce97a324b&amp;uuid=&amp;state=tid_Wvm4RM28ca_MiO4Ne9osTPtpHS9wicjEF5X7fRziVPIHCd9FyQ&amp;data=UlNrNmk5WktYejR0eWJFYk1LdmtxcUlxYV9teUlmV0JvZkRIYWdwbkFvNTE2YU1JbWNJRV9wUmFuUzZfVVRfOHZzN1dhc1NNSjd5MDNkMU5kb3NXVTAtdEpIc2lCdGRzRXkwcEpXc3NETnBJQjNqenlkUU40T2UtT3hMNENEQXh6Um90ejl4VTdQM1EtMzNMRlRkSmFmb1hadU5HU0dsWUJUWk9IdDU1ZGxaSmNpSWwwSlFwYW4yNHZaMnY1WEct&amp;b64e=2&amp;sign=b853ea85989bda8e195a891d7e85d9a2&amp;keyno=0&amp;l10n=ru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;images/search;images;;&amp;text=&amp;etext=1211.F8LtRNDL4pDWbMzxPqZZ7_fnO6znbg_3fvCzW8M_mMTj5Bamcb5tpA317F8jiqCIVhzWhAExMGZWRrpZ5PDZKkrJMUyjVxfO0JyiZ2fN_3Raq5ilsUQHPjKiHvVzbHEaWtD3brlJ_ZpN2LkKp0A_UQ.72f6fe160230132872305b4cd70208359c896343&amp;uuid=&amp;state=tid_Wvm4RM28ca_MiO4Ne9osTPtpHS9wicjEF5X7fRziVPIHCd9FyQ&amp;data=UlNrNmk5WktYejR0eWJFYk1Ldmtxc3VaVnVMeHJGQnYtQ050Um1XakZNbkVkUkQ2Q281eTczQXYtTF9NaUlTYWpnc0p1a3ZjdHp1VkFUWWpQNEFkdkRuSnFpRlJtOTR5ZTJPMnY1RkxldkNFUWFmeTlGWkZCaE1wTVVvNEhJMVRMcnR1T3hpLUUxZzdpV1VaWWx1MnFFRlZtejM2dUlwemtXVmI4UXNrOF9kMlp1a0wxcjJGSUJVQTIwX0JSbjNwV1Nlb2w0cFdOczg&amp;b64e=2&amp;sign=31722307a6f66d9220ab725bd2de39a2&amp;keyno=0&amp;l10n=ru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;images/search;images;;&amp;text=&amp;etext=1211.VnL5_mx2VypFovhhqqaDaA3b5hDp1YsUdZBf-GwBuvfckwKsBCzhnAx_DD2_6KGXYe975al8jDVia-rT5j6ZwAkTVrFTDJOgbLUQBAH3Ax_wY6WBvrGXZyLyQOFUVr28.872fd8379b2d6714e044820ef06163e0e18ce36c&amp;uuid=&amp;state=tid_Wvm4RM28ca_MiO4Ne9osTPtpHS9wicjEF5X7fRziVPIHCd9FyQ&amp;data=UlNrNmk5WktYejR0eWJFYk1Ldmtxbk1fNS1VWDB4RlVFVkN5d3RtdWxCZGxYdXRJUW96NjZhRDRpc3ZmZGQ0TElSZUtzNTMxUU1qdTRROHQ0d2FlUFFmWThrZGhYa2hjalQtRlg5NW1EcmpSWnJqRGpTYUJwRFg1dUJSMWhFdF9wS05scS1hM0dCTGlKS19TRjBtY3hHeUtDZ2pnRm5IY19UNDlZSS1qcnNIRlNfQ2RFcnl5eUNKQ3F6UkdSdllk&amp;b64e=2&amp;sign=68552b1e0a194499343fab65540d90fe&amp;keyno=0&amp;l10n=ru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;images/search;images;;&amp;text=&amp;etext=1200.HdtV_QZW63ke9L1opEXSYIsw799WgaKMY-M_0vsC32EfZqGrvQudtvZsJxJtp1CcEWPw5CGotF9nOfrfI54aZw.01f6ab8763516779c2b851b9ea6ccb2eebc2de0a&amp;uuid=&amp;state=tid_Wvm4RM28ca_MiO4Ne9osTPtpHS9wicjEF5X7fRziVPIHCd9FyQ&amp;data=UlNrNmk5WktYejR0eWJFYk1Ldmtxbk1EWjVhT0ZEN3hmbzVxLWpyWU8zZGN0TS1Ic0NtWXBSVTJXLUk3THlRYm5pOE9JSHVjemsxRFA5ZG45T0Z5eXNic29sTjJjRTBNbHBndTAwdDVkeERJekdrLURxYTZxSmNidmxBOHFpdWJDcE5IYVJzdzM4dw&amp;b64e=2&amp;sign=7bb43b8be7f2f8d87799e65741b60b0e&amp;keyno=0&amp;l10n=ru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;images/search;images;;&amp;text=&amp;etext=1205.HAxu227iIBYmD5oU4hSQ3xpEhcfqGPmcYVh588cypzI.12657c066b5cf07d78fa4f3d9348d3bb7980dfc4&amp;uuid=&amp;state=tid_Wvm4RM28ca_MiO4Ne9osTPtpHS9wicjEF5X7fRziVPIHCd9FyQ&amp;data=UlNrNmk5WktYejR0eWJFYk1LdmtxckprNXV4M3VzUDVhc0w1SWV0aWxRdnU3bVA2ZmZwT1dWcHRJMTJUbXo2dnRnWFRtMWVqVkdoRUt1V3dJYk95R1ZreXVRVzBvdjZ5cmQzOU92LTUtYUdyMTk4c2thdHNUTzE1cldiS3hzM1J3VFVrSUdzbDM3bHpXamh2bVA1SDZPdkpRYUVKZ2RMNzV4OXZaeFhrcXJmZy1vNVRUUmhwWXc&amp;b64e=2&amp;sign=8b45879a0b17ad0c5037fd1936fb3724&amp;keyno=0&amp;l10n=ru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04864"/>
            <a:ext cx="4860032" cy="16699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Использование кристаллизации в физиологии человека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96" y="3933056"/>
            <a:ext cx="5042387" cy="100811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300" dirty="0" smtClean="0">
                <a:latin typeface="Arial" pitchFamily="34" charset="0"/>
                <a:cs typeface="Arial" pitchFamily="34" charset="0"/>
              </a:rPr>
              <a:t>учитель </a:t>
            </a:r>
            <a:r>
              <a:rPr lang="ru-RU" sz="2300" dirty="0">
                <a:latin typeface="Arial" pitchFamily="34" charset="0"/>
                <a:cs typeface="Arial" pitchFamily="34" charset="0"/>
              </a:rPr>
              <a:t>химии Егорова Т.Ю. </a:t>
            </a:r>
          </a:p>
          <a:p>
            <a:pPr>
              <a:lnSpc>
                <a:spcPct val="120000"/>
              </a:lnSpc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45370" y="5928300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latin typeface="Arial" pitchFamily="34" charset="0"/>
                <a:cs typeface="Arial" pitchFamily="34" charset="0"/>
              </a:rPr>
              <a:t>г.Выборг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2017 год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0586" y="548680"/>
            <a:ext cx="3548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МБОУ «СОШ № 8 г. Выборга»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38438" y="1137910"/>
            <a:ext cx="69855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Занятие по внеурочной деятельности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79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963" y="26064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Кристаллизация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греческого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– лёд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–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процесс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образования кристаллов из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растворов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4"/>
          <a:stretch/>
        </p:blipFill>
        <p:spPr>
          <a:xfrm>
            <a:off x="1060854" y="1091645"/>
            <a:ext cx="322117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335" y="3473324"/>
            <a:ext cx="3398232" cy="2264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53" y="3512135"/>
            <a:ext cx="3384376" cy="2291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472" y="997835"/>
            <a:ext cx="3210195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199590" y="3327472"/>
            <a:ext cx="7232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m.pikabu.ru</a:t>
            </a:r>
            <a:endParaRPr lang="ru-RU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5050213" y="541476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m.favim.ru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0854" y="5522483"/>
            <a:ext cx="5533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itchFamily="34" charset="0"/>
                <a:cs typeface="Arial" pitchFamily="34" charset="0"/>
              </a:rPr>
              <a:t>o</a:t>
            </a:r>
            <a:r>
              <a:rPr lang="en-US" sz="800" dirty="0" smtClean="0">
                <a:latin typeface="Arial" pitchFamily="34" charset="0"/>
                <a:cs typeface="Arial" pitchFamily="34" charset="0"/>
              </a:rPr>
              <a:t>pen.az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04101" y="3266377"/>
            <a:ext cx="5100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vk.com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5538" y="5803301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Arial" pitchFamily="34" charset="0"/>
                <a:cs typeface="Arial" pitchFamily="34" charset="0"/>
              </a:rPr>
              <a:t>Благодаря кристаллизации происходит образование минералов и льда, зубной эмали и костей живых организмов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12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7848872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Arial" pitchFamily="34" charset="0"/>
                <a:cs typeface="Arial" pitchFamily="34" charset="0"/>
              </a:rPr>
              <a:t>Кристаллизация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слезы</a:t>
            </a:r>
          </a:p>
          <a:p>
            <a:endParaRPr lang="ru-RU" sz="2000" b="1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latin typeface="Arial" pitchFamily="34" charset="0"/>
                <a:cs typeface="Arial" pitchFamily="34" charset="0"/>
              </a:rPr>
              <a:t>Одной из первых публикаций по кристаллизации является статья французских ученых,</a:t>
            </a:r>
            <a:r>
              <a:rPr lang="en-US" dirty="0">
                <a:latin typeface="Arial" pitchFamily="34" charset="0"/>
                <a:cs typeface="Arial" pitchFamily="34" charset="0"/>
              </a:rPr>
              <a:t>  </a:t>
            </a:r>
            <a:r>
              <a:rPr lang="ru-RU" dirty="0">
                <a:latin typeface="Arial" pitchFamily="34" charset="0"/>
                <a:cs typeface="Arial" pitchFamily="34" charset="0"/>
              </a:rPr>
              <a:t>вышедшая в 1791 году.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dirty="0">
                <a:latin typeface="Arial" pitchFamily="34" charset="0"/>
                <a:cs typeface="Arial" pitchFamily="34" charset="0"/>
              </a:rPr>
              <a:t>ней описывается кристаллизация слезы.</a:t>
            </a:r>
          </a:p>
          <a:p>
            <a:endParaRPr lang="ru-RU" dirty="0"/>
          </a:p>
        </p:txBody>
      </p:sp>
      <p:pic>
        <p:nvPicPr>
          <p:cNvPr id="3" name="Рисунок 2" descr="http://15189.ru/BioBook4/i_080a9b779662f279_html_d0015df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88" y="2044831"/>
            <a:ext cx="2953882" cy="4407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5494" y="6285921"/>
            <a:ext cx="3087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Arial" pitchFamily="34" charset="0"/>
                <a:cs typeface="Arial" pitchFamily="34" charset="0"/>
              </a:rPr>
              <a:t>Первый лист статьи, 1791 год</a:t>
            </a:r>
            <a:r>
              <a:rPr lang="ru-RU" dirty="0"/>
              <a:t>.</a:t>
            </a:r>
          </a:p>
        </p:txBody>
      </p:sp>
      <p:pic>
        <p:nvPicPr>
          <p:cNvPr id="5" name="Рисунок 4" descr="http://15189.ru/BioBook4/i_080a9b779662f279_html_d2d540f7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454" y="3068960"/>
            <a:ext cx="5553921" cy="1993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340035" y="5371701"/>
            <a:ext cx="3700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Четыре типа </a:t>
            </a:r>
            <a:r>
              <a:rPr lang="ru-RU" dirty="0" smtClean="0"/>
              <a:t>кристаллизации</a:t>
            </a:r>
            <a:r>
              <a:rPr lang="en-US" dirty="0" smtClean="0"/>
              <a:t> </a:t>
            </a:r>
            <a:r>
              <a:rPr lang="ru-RU" dirty="0" smtClean="0"/>
              <a:t>слезы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97947" y="4843761"/>
            <a:ext cx="7360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twirpx.com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3485" y="6081784"/>
            <a:ext cx="7360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twirpx.com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75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827" y="260648"/>
            <a:ext cx="8424935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Функция слезы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Слезы </a:t>
            </a:r>
            <a:r>
              <a:rPr lang="ru-RU" dirty="0">
                <a:latin typeface="Arial" pitchFamily="34" charset="0"/>
                <a:cs typeface="Arial" pitchFamily="34" charset="0"/>
              </a:rPr>
              <a:t>– функциональный фактор человека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Физиологически </a:t>
            </a:r>
            <a:r>
              <a:rPr lang="ru-RU" dirty="0">
                <a:latin typeface="Arial" pitchFamily="34" charset="0"/>
                <a:cs typeface="Arial" pitchFamily="34" charset="0"/>
              </a:rPr>
              <a:t>слезы выполняют защитную функцию – они предохраняют глаза от загрязнения.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ru-RU" dirty="0">
                <a:latin typeface="Arial" pitchFamily="34" charset="0"/>
                <a:cs typeface="Arial" pitchFamily="34" charset="0"/>
              </a:rPr>
              <a:t>один год организм производит приблизительно 0,5 литра слез.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Слезы </a:t>
            </a:r>
            <a:r>
              <a:rPr lang="ru-RU" dirty="0">
                <a:latin typeface="Arial" pitchFamily="34" charset="0"/>
                <a:cs typeface="Arial" pitchFamily="34" charset="0"/>
              </a:rPr>
              <a:t>бывают эмоциональными и физиологическими.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Со </a:t>
            </a:r>
            <a:r>
              <a:rPr lang="ru-RU" dirty="0">
                <a:latin typeface="Arial" pitchFamily="34" charset="0"/>
                <a:cs typeface="Arial" pitchFamily="34" charset="0"/>
              </a:rPr>
              <a:t>слезами выделяются из организма химические вещества, образующиеся при нервном напряжении или эмоциональном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стрессе.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www.stihi.ru/pics/2014/08/13/892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707746"/>
            <a:ext cx="4896544" cy="2848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267744" y="6202178"/>
            <a:ext cx="52450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u="sng" dirty="0">
                <a:latin typeface="Arial" pitchFamily="34" charset="0"/>
                <a:cs typeface="Arial" pitchFamily="34" charset="0"/>
                <a:hlinkClick r:id="rId3"/>
              </a:rPr>
              <a:t>stihi.ru</a:t>
            </a:r>
            <a:endParaRPr lang="ru-RU" sz="9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42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864" y="332656"/>
            <a:ext cx="856895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Роль кристаллов в физиологии человека</a:t>
            </a:r>
          </a:p>
          <a:p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В 1991 г.  в Казахстане (Караганда, КГМУ) запатентован способ определения локализации злокачественного образования по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кристаллограмме</a:t>
            </a:r>
            <a:r>
              <a:rPr lang="ru-RU" dirty="0">
                <a:latin typeface="Arial" pitchFamily="34" charset="0"/>
                <a:cs typeface="Arial" pitchFamily="34" charset="0"/>
              </a:rPr>
              <a:t> слезы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u="sng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u="sng" dirty="0">
                <a:latin typeface="Arial" pitchFamily="34" charset="0"/>
                <a:cs typeface="Arial" pitchFamily="34" charset="0"/>
              </a:rPr>
              <a:t>1996 г. в Санкт-Петербургском Туберкулезном санатории «Выборг-3» </a:t>
            </a:r>
            <a:r>
              <a:rPr lang="ru-RU" dirty="0">
                <a:latin typeface="Arial" pitchFamily="34" charset="0"/>
                <a:cs typeface="Arial" pitchFamily="34" charset="0"/>
              </a:rPr>
              <a:t>была проведена работа по кристаллографическому исследованию слезной жидкости при туберкулезе глаз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В 1997 г российские ученые разработали автоматизированную систему диагностики глазных заболеваний по нарушениям структуры кристаллов слезы</a:t>
            </a:r>
            <a:r>
              <a:rPr lang="ru-RU" dirty="0"/>
              <a:t>.</a:t>
            </a:r>
          </a:p>
        </p:txBody>
      </p:sp>
      <p:pic>
        <p:nvPicPr>
          <p:cNvPr id="3" name="Рисунок 2" descr="http://funik.ru/uploads/images/05_2015/07/166_6a45aa4868f8a26d6253d0ed7bb74e6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576" y="3780128"/>
            <a:ext cx="2160240" cy="2527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cdn.fishki.net/upload/post/201511/26/1752845/c677f5f7be07127a531cc8ab17cfa2df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948" y="3774439"/>
            <a:ext cx="2448272" cy="2560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938948" y="6227567"/>
            <a:ext cx="2713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Слезы при резке </a:t>
            </a:r>
            <a:r>
              <a:rPr lang="ru-RU" dirty="0" smtClean="0"/>
              <a:t>лука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5973652"/>
            <a:ext cx="67197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u="sng" dirty="0">
                <a:latin typeface="Arial" pitchFamily="34" charset="0"/>
                <a:cs typeface="Arial" pitchFamily="34" charset="0"/>
                <a:hlinkClick r:id="rId4"/>
              </a:rPr>
              <a:t>nlo-mir.ru</a:t>
            </a:r>
            <a:endParaRPr lang="ru-RU" sz="9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68371" y="6307839"/>
            <a:ext cx="1685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Слезы </a:t>
            </a:r>
            <a:r>
              <a:rPr lang="ru-RU" dirty="0"/>
              <a:t>от смеха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8371" y="5984673"/>
            <a:ext cx="6174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u="sng" dirty="0">
                <a:latin typeface="Arial" pitchFamily="34" charset="0"/>
                <a:cs typeface="Arial" pitchFamily="34" charset="0"/>
                <a:hlinkClick r:id="rId4"/>
              </a:rPr>
              <a:t>nlo-mir.ru</a:t>
            </a:r>
            <a:endParaRPr lang="ru-RU" sz="8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9" name="Рисунок 8" descr="http://cs618426.vk.me/v618426621/3899/2sA4_kLt7ks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627497"/>
            <a:ext cx="3150688" cy="274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6084167" y="5984674"/>
            <a:ext cx="90281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u="sng" dirty="0">
                <a:latin typeface="Arial" pitchFamily="34" charset="0"/>
                <a:cs typeface="Arial" pitchFamily="34" charset="0"/>
                <a:hlinkClick r:id="rId6"/>
              </a:rPr>
              <a:t>pobedpix.com</a:t>
            </a:r>
            <a:endParaRPr lang="ru-RU" sz="9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889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830" y="284832"/>
            <a:ext cx="4129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Микрохимический анализ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759663"/>
            <a:ext cx="878497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Каплю слезной жидкости поместить на предметное стекло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и поднести к микроскопу.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При испарении воды можно рассмотреть получившиеся кристаллы.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2157" y="5347298"/>
            <a:ext cx="10887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itchFamily="34" charset="0"/>
                <a:cs typeface="Arial" pitchFamily="34" charset="0"/>
              </a:rPr>
              <a:t>podmikroskopom.ru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http://15189.ru/BioBook4/i_080a9b779662f279_html_8991bd80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74783"/>
            <a:ext cx="3727604" cy="324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33678" y="5697850"/>
            <a:ext cx="8676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Arial" pitchFamily="34" charset="0"/>
                <a:cs typeface="Arial" pitchFamily="34" charset="0"/>
              </a:rPr>
              <a:t>Слёзная жидкость содержит 1,5%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NaCl</a:t>
            </a:r>
            <a:r>
              <a:rPr lang="ru-RU" dirty="0">
                <a:latin typeface="Arial" pitchFamily="34" charset="0"/>
                <a:cs typeface="Arial" pitchFamily="34" charset="0"/>
              </a:rPr>
              <a:t> и 0,3% других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солей. </a:t>
            </a:r>
          </a:p>
          <a:p>
            <a:pPr algn="ctr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Слеза имеет </a:t>
            </a:r>
            <a:r>
              <a:rPr lang="ru-RU" dirty="0">
                <a:latin typeface="Arial" pitchFamily="34" charset="0"/>
                <a:cs typeface="Arial" pitchFamily="34" charset="0"/>
              </a:rPr>
              <a:t>слабощелочную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реакцию</a:t>
            </a:r>
            <a:r>
              <a:rPr lang="ru-RU" dirty="0" smtClean="0"/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34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463" y="616923"/>
            <a:ext cx="80035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97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0" y="404664"/>
            <a:ext cx="8892480" cy="626469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43608" y="620688"/>
            <a:ext cx="712879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Цель :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Развитие знаний о кристаллизации в физиологии человека.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Ознакомить обучающихся с историей появления 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физиологии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как науки;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Ознакомить обучающихся с методами получения информации о состоянии организма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Ознакомить обучающихся с методом микрокристаллических реакций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Изучить процесс кристаллизации слезы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4048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861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1296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Что такое физиология</a:t>
            </a: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Физиология </a:t>
            </a:r>
            <a:r>
              <a:rPr lang="ru-RU" dirty="0">
                <a:latin typeface="Arial" pitchFamily="34" charset="0"/>
                <a:cs typeface="Arial" pitchFamily="34" charset="0"/>
              </a:rPr>
              <a:t>(от греч.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physis</a:t>
            </a:r>
            <a:r>
              <a:rPr lang="ru-RU" dirty="0">
                <a:latin typeface="Arial" pitchFamily="34" charset="0"/>
                <a:cs typeface="Arial" pitchFamily="34" charset="0"/>
              </a:rPr>
              <a:t> — природа и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logos</a:t>
            </a:r>
            <a:r>
              <a:rPr lang="ru-RU" dirty="0">
                <a:latin typeface="Arial" pitchFamily="34" charset="0"/>
                <a:cs typeface="Arial" pitchFamily="34" charset="0"/>
              </a:rPr>
              <a:t> — уче­ние) — наука о природе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Физи­ология </a:t>
            </a:r>
            <a:r>
              <a:rPr lang="ru-RU" dirty="0">
                <a:latin typeface="Arial" pitchFamily="34" charset="0"/>
                <a:cs typeface="Arial" pitchFamily="34" charset="0"/>
              </a:rPr>
              <a:t>изучает жизнедеятельность организма и отдельных его частей: клеток, тканей, органов, систем. </a:t>
            </a:r>
          </a:p>
        </p:txBody>
      </p:sp>
      <p:pic>
        <p:nvPicPr>
          <p:cNvPr id="3" name="Рисунок 2" descr="http://images.forwallpaper.com/files/thumbs/preview/87/879125__butterfly-tears_p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558520"/>
            <a:ext cx="5760640" cy="400273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23728" y="5733256"/>
            <a:ext cx="119776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00" u="sng" dirty="0">
                <a:latin typeface="Arial" pitchFamily="34" charset="0"/>
                <a:cs typeface="Arial" pitchFamily="34" charset="0"/>
                <a:hlinkClick r:id="rId3"/>
              </a:rPr>
              <a:t>ru.forwallpaper.com</a:t>
            </a:r>
            <a:endParaRPr lang="ru-RU" sz="9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642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048" y="179348"/>
            <a:ext cx="64391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Краткая история развития физиологии как науки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2547" y="683249"/>
            <a:ext cx="22331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/>
              <a:t>14-15 </a:t>
            </a:r>
            <a:r>
              <a:rPr lang="ru-RU" dirty="0" smtClean="0"/>
              <a:t>век </a:t>
            </a:r>
            <a:r>
              <a:rPr lang="ru-RU" dirty="0"/>
              <a:t>до </a:t>
            </a:r>
            <a:r>
              <a:rPr lang="ru-RU" dirty="0" smtClean="0"/>
              <a:t>н.э. </a:t>
            </a:r>
          </a:p>
          <a:p>
            <a:pPr algn="just"/>
            <a:r>
              <a:rPr lang="ru-RU" dirty="0" smtClean="0"/>
              <a:t>Древний Египет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			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1026" name="Picture 2" descr="http://www.mystic-chel.ru/netcat_files/771/1286/h_4a1df6551488d15692c84ff88458865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78" y="1398745"/>
            <a:ext cx="2945370" cy="22090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13923" y="700184"/>
            <a:ext cx="16834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dirty="0"/>
              <a:t>V</a:t>
            </a:r>
            <a:r>
              <a:rPr lang="ru-RU" dirty="0"/>
              <a:t> век до н.э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Древний Китай</a:t>
            </a:r>
          </a:p>
          <a:p>
            <a:endParaRPr lang="ru-RU" dirty="0"/>
          </a:p>
        </p:txBody>
      </p:sp>
      <p:pic>
        <p:nvPicPr>
          <p:cNvPr id="10" name="Рисунок 9" descr="http://jsulib.ru/Lib/Articles/003/916/index.files/image04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881" y="1297648"/>
            <a:ext cx="2696344" cy="2396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inbeauty.su/media/uploads/yoga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879" y="1269276"/>
            <a:ext cx="2541215" cy="2306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084168" y="796062"/>
            <a:ext cx="1709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Древняя Индия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3868" y="3693813"/>
            <a:ext cx="1808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ru-RU" dirty="0"/>
              <a:t> век до н.э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Древняя </a:t>
            </a:r>
            <a:r>
              <a:rPr lang="ru-RU" dirty="0"/>
              <a:t>Греция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95181" y="3576155"/>
            <a:ext cx="11689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en-US" dirty="0" smtClean="0"/>
              <a:t>XVII</a:t>
            </a:r>
            <a:r>
              <a:rPr lang="ru-RU" dirty="0" smtClean="0"/>
              <a:t> </a:t>
            </a:r>
            <a:r>
              <a:rPr lang="ru-RU" dirty="0"/>
              <a:t>в. н.э.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300798" y="3647647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XIX</a:t>
            </a:r>
            <a:r>
              <a:rPr lang="ru-RU" dirty="0"/>
              <a:t>  в. </a:t>
            </a:r>
            <a:r>
              <a:rPr lang="ru-RU" dirty="0" smtClean="0"/>
              <a:t>н.э.</a:t>
            </a:r>
            <a:endParaRPr lang="ru-RU" dirty="0"/>
          </a:p>
        </p:txBody>
      </p:sp>
      <p:pic>
        <p:nvPicPr>
          <p:cNvPr id="16" name="Рисунок 15" descr="http://psihiatr-narcolog.ru/wp-content/uploads/2016/07/GIPOKRAT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78" y="4352648"/>
            <a:ext cx="2633269" cy="23488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http://edufuture.biz/images/6/67/8kl_Krovoobr01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79910"/>
            <a:ext cx="2952328" cy="2248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http://www.biblus.ru/pics/1/5/6/1005134526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" b="40747"/>
          <a:stretch/>
        </p:blipFill>
        <p:spPr bwMode="auto">
          <a:xfrm>
            <a:off x="5991225" y="4016978"/>
            <a:ext cx="2838450" cy="2571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732079" y="6355655"/>
            <a:ext cx="7991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podmikros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3601" y="3387600"/>
            <a:ext cx="9444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itchFamily="34" charset="0"/>
                <a:cs typeface="Arial" pitchFamily="34" charset="0"/>
                <a:hlinkClick r:id="rId8"/>
              </a:rPr>
              <a:t>egyptopedia.info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64962" y="3432203"/>
            <a:ext cx="6190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itchFamily="34" charset="0"/>
                <a:cs typeface="Arial" pitchFamily="34" charset="0"/>
                <a:hlinkClick r:id="rId9"/>
              </a:rPr>
              <a:t>lormed.ru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9566" y="3324481"/>
            <a:ext cx="5100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itchFamily="34" charset="0"/>
                <a:cs typeface="Arial" pitchFamily="34" charset="0"/>
                <a:hlinkClick r:id="rId10"/>
              </a:rPr>
              <a:t>vk.com</a:t>
            </a:r>
            <a:endParaRPr lang="ru-RU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0540" y="6355655"/>
            <a:ext cx="5100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itchFamily="34" charset="0"/>
                <a:cs typeface="Arial" pitchFamily="34" charset="0"/>
                <a:hlinkClick r:id="rId10"/>
              </a:rPr>
              <a:t>vk.com</a:t>
            </a:r>
            <a:endParaRPr lang="ru-RU" sz="8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187879" y="6315560"/>
            <a:ext cx="5100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itchFamily="34" charset="0"/>
                <a:cs typeface="Arial" pitchFamily="34" charset="0"/>
                <a:hlinkClick r:id="rId10"/>
              </a:rPr>
              <a:t>vk.com</a:t>
            </a:r>
            <a:endParaRPr lang="ru-RU" sz="8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75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atin typeface="Arial" pitchFamily="34" charset="0"/>
                <a:cs typeface="Arial" pitchFamily="34" charset="0"/>
              </a:rPr>
              <a:t>Современная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медицина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Современная </a:t>
            </a:r>
            <a:r>
              <a:rPr lang="ru-RU" dirty="0">
                <a:latin typeface="Arial" pitchFamily="34" charset="0"/>
                <a:cs typeface="Arial" pitchFamily="34" charset="0"/>
              </a:rPr>
              <a:t>медицина использует разные способы и методы получения достоверной информации о деятельности органов и систем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человека. 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С </a:t>
            </a:r>
            <a:r>
              <a:rPr lang="ru-RU" dirty="0">
                <a:latin typeface="Arial" pitchFamily="34" charset="0"/>
                <a:cs typeface="Arial" pitchFamily="34" charset="0"/>
              </a:rPr>
              <a:t>помощью диагностики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проводится </a:t>
            </a:r>
            <a:r>
              <a:rPr lang="ru-RU" dirty="0">
                <a:latin typeface="Arial" pitchFamily="34" charset="0"/>
                <a:cs typeface="Arial" pitchFamily="34" charset="0"/>
              </a:rPr>
              <a:t>оценка состояния организма.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Способы диагностики: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Arial" pitchFamily="34" charset="0"/>
                <a:cs typeface="Arial" pitchFamily="34" charset="0"/>
              </a:rPr>
              <a:t>ультразвуковая диагностика,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Arial" pitchFamily="34" charset="0"/>
                <a:cs typeface="Arial" pitchFamily="34" charset="0"/>
              </a:rPr>
              <a:t>рентгенодиагностика,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Arial" pitchFamily="34" charset="0"/>
                <a:cs typeface="Arial" pitchFamily="34" charset="0"/>
              </a:rPr>
              <a:t>экспресс-тесты,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Arial" pitchFamily="34" charset="0"/>
                <a:cs typeface="Arial" pitchFamily="34" charset="0"/>
              </a:rPr>
              <a:t>анализ исследования проб биожидкостей,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Arial" pitchFamily="34" charset="0"/>
                <a:cs typeface="Arial" pitchFamily="34" charset="0"/>
              </a:rPr>
              <a:t>компьютерная томография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Arial" pitchFamily="34" charset="0"/>
                <a:cs typeface="Arial" pitchFamily="34" charset="0"/>
              </a:rPr>
              <a:t>кристаллография. 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endParaRPr lang="ru-RU" dirty="0" smtClean="0"/>
          </a:p>
        </p:txBody>
      </p:sp>
      <p:pic>
        <p:nvPicPr>
          <p:cNvPr id="3" name="Рисунок 2" descr="http://www.med.cap.ru/home/549/import/0d0b0683-ee1e-4f2c-bf7c-d7500ff0053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144" y="3882053"/>
            <a:ext cx="3744416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292080" y="6288133"/>
            <a:ext cx="7617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itchFamily="34" charset="0"/>
                <a:cs typeface="Arial" pitchFamily="34" charset="0"/>
                <a:hlinkClick r:id="rId3"/>
              </a:rPr>
              <a:t>med.cap.ru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37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332656"/>
            <a:ext cx="8256257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Метод кристаллографии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Одним </a:t>
            </a:r>
            <a:r>
              <a:rPr lang="ru-RU" dirty="0">
                <a:latin typeface="Arial" pitchFamily="34" charset="0"/>
                <a:cs typeface="Arial" pitchFamily="34" charset="0"/>
              </a:rPr>
              <a:t>из способов диагностики внутренних болезней человека - является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кристаллография.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Кристаллография – наука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 </a:t>
            </a:r>
            <a:r>
              <a:rPr lang="ru-RU" dirty="0">
                <a:latin typeface="Arial" pitchFamily="34" charset="0"/>
                <a:cs typeface="Arial" pitchFamily="34" charset="0"/>
              </a:rPr>
              <a:t>строении и формах кристаллов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Задачей кристаллографии является изучение строения, физических свойств кристаллов, условий их образования, разработка методов исследования и определения вещества по кристаллической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форме.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Метод диагностики основан на исследовании кристаллических структур биологических жидкостей.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://izzhizni.ru/_bl/4/5714519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77072"/>
            <a:ext cx="3718545" cy="2558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915816" y="6404251"/>
            <a:ext cx="69762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latin typeface="Arial" pitchFamily="34" charset="0"/>
                <a:cs typeface="Arial" pitchFamily="34" charset="0"/>
                <a:hlinkClick r:id="rId3"/>
              </a:rPr>
              <a:t>izzhizni.ru</a:t>
            </a:r>
            <a:endParaRPr lang="ru-RU" sz="9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1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271" y="332656"/>
            <a:ext cx="8496944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Биологические жидкости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кровь,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слюна, 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моча, 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слеза,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dirty="0">
                <a:latin typeface="Arial" pitchFamily="34" charset="0"/>
                <a:cs typeface="Arial" pitchFamily="34" charset="0"/>
              </a:rPr>
              <a:t>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другие.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Разные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биожидкости выполняют в организме различные функции и содержат разную информацию. 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Предметом </a:t>
            </a:r>
            <a:r>
              <a:rPr lang="ru-RU" dirty="0">
                <a:latin typeface="Arial" pitchFamily="34" charset="0"/>
                <a:cs typeface="Arial" pitchFamily="34" charset="0"/>
              </a:rPr>
              <a:t>исследования данной работы является слезная жидкость.</a:t>
            </a:r>
          </a:p>
          <a:p>
            <a:endParaRPr lang="ru-RU" dirty="0"/>
          </a:p>
        </p:txBody>
      </p:sp>
      <p:pic>
        <p:nvPicPr>
          <p:cNvPr id="3" name="Рисунок 2" descr="http://wallpaperstock.net/blue-tear-wallpapers_13598_1440x90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9061" y="821729"/>
            <a:ext cx="4680520" cy="2920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904044" y="3495629"/>
            <a:ext cx="94769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u="sng" dirty="0">
                <a:latin typeface="Arial" pitchFamily="34" charset="0"/>
                <a:cs typeface="Arial" pitchFamily="34" charset="0"/>
                <a:hlinkClick r:id="rId3"/>
              </a:rPr>
              <a:t>nihuevoe-kino.ru</a:t>
            </a:r>
            <a:endParaRPr lang="ru-RU" sz="8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509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250" y="260648"/>
            <a:ext cx="5492883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Метод  микрокристаллических  реакций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Способность </a:t>
            </a:r>
            <a:r>
              <a:rPr lang="ru-RU" dirty="0">
                <a:latin typeface="Arial" pitchFamily="34" charset="0"/>
                <a:cs typeface="Arial" pitchFamily="34" charset="0"/>
              </a:rPr>
              <a:t>некоторых химических соединений (хлорид натрия, оксалат кальция, фосфат кальция, карбонат кальция), входящих в состав биологических жидкостей, образовывать различные по форме кристаллы – дает возможность диагностировать по качественному и количественному составу полученных кристаллов различные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заболевания. 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Этот метод был предложен в 1804 году русским ученым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Т.Е.Ловицем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3" name="Рисунок 2" descr="http://www.ellittattoo.ru/files/23051/photo231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751" y="1268760"/>
            <a:ext cx="3168352" cy="4923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868144" y="5734997"/>
            <a:ext cx="71846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u="sng" dirty="0">
                <a:latin typeface="Arial" pitchFamily="34" charset="0"/>
                <a:cs typeface="Arial" pitchFamily="34" charset="0"/>
                <a:hlinkClick r:id="rId3"/>
              </a:rPr>
              <a:t>ellittattoo.ru</a:t>
            </a:r>
            <a:endParaRPr lang="ru-RU" sz="8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125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596" y="1014786"/>
            <a:ext cx="6130808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>
                <a:latin typeface="Arial" pitchFamily="34" charset="0"/>
                <a:cs typeface="Arial" pitchFamily="34" charset="0"/>
              </a:rPr>
              <a:t>Одним из основоположников учения о кристаллах в России был ближайший преемник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М.В.Ломоносова</a:t>
            </a:r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 </a:t>
            </a:r>
            <a:r>
              <a:rPr lang="ru-RU" dirty="0">
                <a:latin typeface="Arial" pitchFamily="34" charset="0"/>
                <a:cs typeface="Arial" pitchFamily="34" charset="0"/>
              </a:rPr>
              <a:t>кафедре химии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Товий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Егорович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Ловиц</a:t>
            </a:r>
            <a:r>
              <a:rPr lang="ru-RU" dirty="0">
                <a:latin typeface="Arial" pitchFamily="34" charset="0"/>
                <a:cs typeface="Arial" pitchFamily="34" charset="0"/>
              </a:rPr>
              <a:t>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Он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применил метод микрокристаллических реакций, который  используется в судебной медицине.</a:t>
            </a:r>
          </a:p>
          <a:p>
            <a:pPr algn="just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71527"/>
            <a:ext cx="2161713" cy="28361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537" y="3011796"/>
            <a:ext cx="2887090" cy="3284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596336" y="3207695"/>
            <a:ext cx="7920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itchFamily="34" charset="0"/>
                <a:cs typeface="Arial" pitchFamily="34" charset="0"/>
              </a:rPr>
              <a:t>ponipro.ru</a:t>
            </a:r>
            <a:endParaRPr lang="ru-RU" sz="9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65596" y="6445887"/>
            <a:ext cx="715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900</a:t>
            </a:r>
            <a:r>
              <a:rPr lang="en-US" sz="1000" dirty="0" smtClean="0"/>
              <a:t> igr.net</a:t>
            </a:r>
            <a:endParaRPr lang="ru-RU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2887090" y="5973613"/>
            <a:ext cx="1916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М.В. Ломоносов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308304" y="3461610"/>
            <a:ext cx="1225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Т.Е.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Ловиц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404664"/>
            <a:ext cx="161755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Из истории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60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1739</TotalTime>
  <Words>621</Words>
  <Application>Microsoft Office PowerPoint</Application>
  <PresentationFormat>Экран (4:3)</PresentationFormat>
  <Paragraphs>160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Паркет</vt:lpstr>
      <vt:lpstr>Использование кристаллизации в физиологии человека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ФИЗИКО-ХИМИЧЕСКИЕ ОСНОВЫ ВЫРАЩИВАНИЯ КРИСТАЛЛОВ</dc:title>
  <dc:creator>EgorovaAA94</dc:creator>
  <cp:lastModifiedBy>Алина</cp:lastModifiedBy>
  <cp:revision>148</cp:revision>
  <dcterms:created xsi:type="dcterms:W3CDTF">2016-03-09T05:50:00Z</dcterms:created>
  <dcterms:modified xsi:type="dcterms:W3CDTF">2017-11-07T19:27:14Z</dcterms:modified>
</cp:coreProperties>
</file>