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373" autoAdjust="0"/>
  </p:normalViewPr>
  <p:slideViewPr>
    <p:cSldViewPr>
      <p:cViewPr varScale="1">
        <p:scale>
          <a:sx n="70" d="100"/>
          <a:sy n="70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7090C-2961-465A-84BA-D3B832B680C5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39E83-BA82-402F-99F3-5AB6469326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53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B2143-406A-4C29-AE3F-49459701294B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A848C-CE86-45E8-AB15-8CA39555C6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620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A848C-CE86-45E8-AB15-8CA39555C6A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3545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УРОК ПО РАЗВИТИЮ РЕЧИ</a:t>
            </a:r>
            <a:br>
              <a:rPr lang="ru-RU" dirty="0" smtClean="0"/>
            </a:br>
            <a:r>
              <a:rPr lang="ru-RU" dirty="0" smtClean="0"/>
              <a:t> В 5 А КЛАССЕ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571744"/>
            <a:ext cx="7406640" cy="1752600"/>
          </a:xfrm>
        </p:spPr>
        <p:txBody>
          <a:bodyPr>
            <a:noAutofit/>
          </a:bodyPr>
          <a:lstStyle/>
          <a:p>
            <a:r>
              <a:rPr lang="ru-RU" sz="5400" b="1" i="1" dirty="0" smtClean="0"/>
              <a:t>Понятия и термины, которые </a:t>
            </a:r>
            <a:r>
              <a:rPr lang="ru-RU" sz="5400" b="1" i="1" dirty="0"/>
              <a:t> </a:t>
            </a:r>
            <a:r>
              <a:rPr lang="ru-RU" sz="5400" b="1" i="1" dirty="0" smtClean="0"/>
              <a:t>нужны при написании </a:t>
            </a:r>
            <a:r>
              <a:rPr lang="ru-RU" sz="5400" b="1" i="1" dirty="0" smtClean="0"/>
              <a:t>сочинения </a:t>
            </a:r>
            <a:r>
              <a:rPr lang="ru-RU" sz="5400" b="1" i="1" dirty="0" smtClean="0"/>
              <a:t>по картине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со словарем: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071546"/>
            <a:ext cx="7790712" cy="642942"/>
          </a:xfrm>
        </p:spPr>
        <p:txBody>
          <a:bodyPr>
            <a:normAutofit/>
          </a:bodyPr>
          <a:lstStyle/>
          <a:p>
            <a:r>
              <a:rPr lang="ru-RU" dirty="0" smtClean="0"/>
              <a:t>Портрет</a:t>
            </a:r>
            <a:endParaRPr lang="ru-RU" dirty="0"/>
          </a:p>
        </p:txBody>
      </p:sp>
      <p:pic>
        <p:nvPicPr>
          <p:cNvPr id="4101" name="Picture 5" descr="C:\Documents and Settings\User\Рабочий стол\КАРТИНКИ\ПОРТРЕТ22492746_kmakovs_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214422"/>
            <a:ext cx="4246402" cy="5357826"/>
          </a:xfrm>
          <a:prstGeom prst="rect">
            <a:avLst/>
          </a:prstGeom>
          <a:noFill/>
        </p:spPr>
      </p:pic>
      <p:pic>
        <p:nvPicPr>
          <p:cNvPr id="4102" name="Picture 6" descr="C:\Documents and Settings\User\Рабочий стол\КАРТИНКИ\ПОРТ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142984"/>
            <a:ext cx="4357718" cy="5429288"/>
          </a:xfrm>
          <a:prstGeom prst="rect">
            <a:avLst/>
          </a:prstGeom>
          <a:noFill/>
        </p:spPr>
      </p:pic>
      <p:pic>
        <p:nvPicPr>
          <p:cNvPr id="4103" name="Picture 7" descr="C:\Documents and Settings\User\Рабочий стол\КАРТИНКИ\5ПОРТР3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3" y="1142984"/>
            <a:ext cx="4357719" cy="5478020"/>
          </a:xfrm>
          <a:prstGeom prst="rect">
            <a:avLst/>
          </a:prstGeom>
          <a:noFill/>
        </p:spPr>
      </p:pic>
      <p:pic>
        <p:nvPicPr>
          <p:cNvPr id="4104" name="Picture 8" descr="C:\Documents and Settings\User\Рабочий стол\КАРТИНКИ\38пОРТР545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1142984"/>
            <a:ext cx="5643570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со словарем: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695316"/>
          </a:xfrm>
        </p:spPr>
        <p:txBody>
          <a:bodyPr/>
          <a:lstStyle/>
          <a:p>
            <a:r>
              <a:rPr lang="ru-RU" dirty="0" smtClean="0"/>
              <a:t>Рисунок</a:t>
            </a:r>
          </a:p>
          <a:p>
            <a:endParaRPr lang="ru-RU" dirty="0"/>
          </a:p>
        </p:txBody>
      </p:sp>
      <p:pic>
        <p:nvPicPr>
          <p:cNvPr id="5122" name="Picture 2" descr="C:\Documents and Settings\User\Рабочий стол\КАРТИНКИ\fрис_19251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214686"/>
            <a:ext cx="4357718" cy="3436293"/>
          </a:xfrm>
          <a:prstGeom prst="rect">
            <a:avLst/>
          </a:prstGeom>
          <a:noFill/>
        </p:spPr>
      </p:pic>
      <p:pic>
        <p:nvPicPr>
          <p:cNvPr id="5123" name="Picture 3" descr="C:\Documents and Settings\User\Рабочий стол\КАРТИНКИ\рис6-308x4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14290"/>
            <a:ext cx="2643174" cy="2796401"/>
          </a:xfrm>
          <a:prstGeom prst="rect">
            <a:avLst/>
          </a:prstGeom>
          <a:noFill/>
        </p:spPr>
      </p:pic>
      <p:pic>
        <p:nvPicPr>
          <p:cNvPr id="5124" name="Picture 4" descr="C:\Documents and Settings\User\Рабочий стол\КАРТИНКИ\ХУ4Д4d66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071810"/>
            <a:ext cx="2450323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со словарем: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1239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Фон</a:t>
            </a:r>
          </a:p>
          <a:p>
            <a:r>
              <a:rPr lang="ru-RU" dirty="0" smtClean="0"/>
              <a:t>Холст, полотно</a:t>
            </a:r>
            <a:endParaRPr lang="ru-RU" dirty="0"/>
          </a:p>
        </p:txBody>
      </p:sp>
      <p:pic>
        <p:nvPicPr>
          <p:cNvPr id="6146" name="Picture 2" descr="C:\Documents and Settings\User\Рабочий стол\КАРТИНКИ\ХОЛС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714620"/>
            <a:ext cx="2668793" cy="2000264"/>
          </a:xfrm>
          <a:prstGeom prst="rect">
            <a:avLst/>
          </a:prstGeom>
          <a:noFill/>
        </p:spPr>
      </p:pic>
      <p:pic>
        <p:nvPicPr>
          <p:cNvPr id="6147" name="Picture 3" descr="C:\Documents and Settings\User\Рабочий стол\КАРТИНКИ\Ф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285860"/>
            <a:ext cx="4071934" cy="3053951"/>
          </a:xfrm>
          <a:prstGeom prst="rect">
            <a:avLst/>
          </a:prstGeom>
          <a:noFill/>
        </p:spPr>
      </p:pic>
      <p:pic>
        <p:nvPicPr>
          <p:cNvPr id="6148" name="Picture 4" descr="C:\Documents and Settings\User\Рабочий стол\КАРТИНКИ\ХОЛСТ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898652"/>
            <a:ext cx="2613170" cy="3959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1.Определите род каждого существительного: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3136392" cy="480060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Рисунок </a:t>
            </a:r>
          </a:p>
          <a:p>
            <a:r>
              <a:rPr lang="ru-RU" dirty="0" smtClean="0"/>
              <a:t>натюрморт </a:t>
            </a:r>
          </a:p>
          <a:p>
            <a:r>
              <a:rPr lang="ru-RU" dirty="0" smtClean="0"/>
              <a:t>пейзаж </a:t>
            </a:r>
          </a:p>
          <a:p>
            <a:r>
              <a:rPr lang="ru-RU" dirty="0" smtClean="0"/>
              <a:t>предмет </a:t>
            </a:r>
          </a:p>
          <a:p>
            <a:r>
              <a:rPr lang="ru-RU" dirty="0" smtClean="0"/>
              <a:t>изображение </a:t>
            </a:r>
          </a:p>
          <a:p>
            <a:r>
              <a:rPr lang="ru-RU" dirty="0" smtClean="0"/>
              <a:t>портрет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2000240"/>
            <a:ext cx="15704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(м.р.)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2643182"/>
            <a:ext cx="15704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(м.р.)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3214686"/>
            <a:ext cx="15704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(м.р.)</a:t>
            </a: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643314"/>
            <a:ext cx="15704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(м.р.)</a:t>
            </a:r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57752" y="4214818"/>
            <a:ext cx="15704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(ср.р.)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4857760"/>
            <a:ext cx="15704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(м.р.)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71480"/>
            <a:ext cx="7498080" cy="13573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2.Образуйте словосочетания, которые можно использовать в сочинении по картине: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35100" y="2500313"/>
          <a:ext cx="7499352" cy="4219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4838"/>
                <a:gridCol w="1874838"/>
                <a:gridCol w="1874838"/>
                <a:gridCol w="1874838"/>
              </a:tblGrid>
              <a:tr h="500065"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Рисунок</a:t>
                      </a:r>
                      <a:endParaRPr lang="ru-RU" sz="28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новый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400" dirty="0">
                          <a:latin typeface="+mn-lt"/>
                          <a:ea typeface="Times New Roman"/>
                          <a:cs typeface="Times New Roman"/>
                        </a:rPr>
                        <a:t>предмет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знакомый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00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476625" algn="l"/>
                        </a:tabLst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простой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объемный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006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веселый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изображенный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006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добрый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плоский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006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законченный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большой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006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четкий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сегодняшний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006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сложный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теплый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006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endParaRPr lang="ru-RU" sz="2000" b="1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толстый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571500"/>
          <a:ext cx="7499352" cy="5334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6702"/>
                <a:gridCol w="2112974"/>
                <a:gridCol w="1874838"/>
                <a:gridCol w="1874838"/>
              </a:tblGrid>
              <a:tr h="762002"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линия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кривая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передний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62002"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ломанная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первый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62002">
                <a:tc>
                  <a:txBody>
                    <a:bodyPr/>
                    <a:lstStyle/>
                    <a:p>
                      <a:endParaRPr lang="ru-RU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прямая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средний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62002">
                <a:tc>
                  <a:txBody>
                    <a:bodyPr/>
                    <a:lstStyle/>
                    <a:p>
                      <a:endParaRPr lang="ru-RU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сплошная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второй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62002">
                <a:tc>
                  <a:txBody>
                    <a:bodyPr/>
                    <a:lstStyle/>
                    <a:p>
                      <a:endParaRPr lang="ru-RU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пустая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задний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62002">
                <a:tc>
                  <a:txBody>
                    <a:bodyPr/>
                    <a:lstStyle/>
                    <a:p>
                      <a:endParaRPr lang="ru-RU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узкая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третий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62002">
                <a:tc>
                  <a:txBody>
                    <a:bodyPr/>
                    <a:lstStyle/>
                    <a:p>
                      <a:endParaRPr lang="ru-RU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настоящая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76625" algn="l"/>
                        </a:tabLs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узкий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3.Подберите синонимы к словам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/>
              <a:t>Художник, известный, объемное, передний (план), композиция, тусклая, около, очертания, задний (план), ощущение, средний план, яркая.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7907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4.Назовите все антонимы данных слов: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4000" b="1" dirty="0" smtClean="0"/>
              <a:t>слева</a:t>
            </a:r>
          </a:p>
          <a:p>
            <a:r>
              <a:rPr lang="ru-RU" sz="4000" b="1" dirty="0" smtClean="0"/>
              <a:t>впереди</a:t>
            </a:r>
          </a:p>
          <a:p>
            <a:r>
              <a:rPr lang="ru-RU" sz="4000" b="1" dirty="0" smtClean="0"/>
              <a:t>вверху</a:t>
            </a:r>
          </a:p>
          <a:p>
            <a:r>
              <a:rPr lang="ru-RU" sz="4000" b="1" dirty="0" smtClean="0"/>
              <a:t>черно-белое</a:t>
            </a:r>
          </a:p>
          <a:p>
            <a:r>
              <a:rPr lang="ru-RU" sz="4000" b="1" dirty="0" smtClean="0"/>
              <a:t>плоское</a:t>
            </a:r>
          </a:p>
          <a:p>
            <a:r>
              <a:rPr lang="ru-RU" sz="4000" b="1" dirty="0" smtClean="0"/>
              <a:t>прямая</a:t>
            </a:r>
          </a:p>
          <a:p>
            <a:r>
              <a:rPr lang="ru-RU" sz="4000" b="1" dirty="0" smtClean="0"/>
              <a:t>свет</a:t>
            </a:r>
          </a:p>
          <a:p>
            <a:r>
              <a:rPr lang="ru-RU" sz="4000" b="1" dirty="0" smtClean="0"/>
              <a:t>приступить</a:t>
            </a:r>
          </a:p>
          <a:p>
            <a:r>
              <a:rPr lang="ru-RU" sz="4000" b="1" dirty="0" smtClean="0"/>
              <a:t>движение</a:t>
            </a:r>
          </a:p>
          <a:p>
            <a:r>
              <a:rPr lang="ru-RU" sz="4000" b="1" dirty="0" smtClean="0"/>
              <a:t>простое</a:t>
            </a:r>
          </a:p>
          <a:p>
            <a:r>
              <a:rPr lang="ru-RU" sz="4000" b="1" dirty="0" smtClean="0"/>
              <a:t>легкое</a:t>
            </a:r>
          </a:p>
          <a:p>
            <a:r>
              <a:rPr lang="ru-RU" sz="4000" b="1" dirty="0" smtClean="0"/>
              <a:t>Крупный</a:t>
            </a:r>
          </a:p>
          <a:p>
            <a:r>
              <a:rPr lang="ru-RU" sz="4000" b="1" dirty="0" smtClean="0"/>
              <a:t> </a:t>
            </a:r>
          </a:p>
          <a:p>
            <a:endParaRPr lang="ru-RU" dirty="0"/>
          </a:p>
        </p:txBody>
      </p:sp>
      <p:pic>
        <p:nvPicPr>
          <p:cNvPr id="7170" name="Picture 2" descr="C:\Documents and Settings\User\Рабочий стол\КАРТИНКИ\КАРАНДАШ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3630" y="1500174"/>
            <a:ext cx="4833212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797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5.Продолжите ряд глаголов, которые могут сочетаться со словами.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214554"/>
            <a:ext cx="7498080" cy="403384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Картина выполнена,… </a:t>
            </a:r>
          </a:p>
          <a:p>
            <a:r>
              <a:rPr lang="ru-RU" sz="3600" b="1" dirty="0" smtClean="0"/>
              <a:t>Художник писал,…</a:t>
            </a:r>
          </a:p>
          <a:p>
            <a:r>
              <a:rPr lang="ru-RU" sz="3600" b="1" dirty="0" smtClean="0"/>
              <a:t>Предмет расположен,…</a:t>
            </a:r>
          </a:p>
          <a:p>
            <a:r>
              <a:rPr lang="ru-RU" sz="3600" b="1" dirty="0" smtClean="0"/>
              <a:t>Композиция включает,…</a:t>
            </a:r>
          </a:p>
          <a:p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862150" cy="26542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6.Соствьте 2-3 предложения, используя словосочетания из предыдущего упражнения.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C:\Documents and Settings\User\Рабочий стол\КАРТИНКИ\ХУД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238364"/>
            <a:ext cx="3464727" cy="4619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Цель урока:</a:t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928802"/>
            <a:ext cx="7498080" cy="4319598"/>
          </a:xfrm>
        </p:spPr>
        <p:txBody>
          <a:bodyPr/>
          <a:lstStyle/>
          <a:p>
            <a:r>
              <a:rPr lang="ru-RU" b="1" dirty="0" smtClean="0"/>
              <a:t>1) знакомство с понятиями и терминами ,использующимися при написании сочинения по картине;</a:t>
            </a:r>
          </a:p>
          <a:p>
            <a:r>
              <a:rPr lang="ru-RU" b="1" dirty="0" smtClean="0"/>
              <a:t>2) повторение понятий синонимы и антонимы;</a:t>
            </a:r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7.Замените предложенные  словосочетания и выражения похожими по смыслу.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357430"/>
            <a:ext cx="7715304" cy="389097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Сцена из повседневной жизни-</a:t>
            </a:r>
          </a:p>
          <a:p>
            <a:r>
              <a:rPr lang="ru-RU" dirty="0" smtClean="0"/>
              <a:t>Живописец, посвятивший свое творчество изображению животных-</a:t>
            </a:r>
          </a:p>
          <a:p>
            <a:r>
              <a:rPr lang="ru-RU" dirty="0" smtClean="0"/>
              <a:t>Картина, на которой изображены предметы, овощи, цветы-</a:t>
            </a:r>
          </a:p>
          <a:p>
            <a:r>
              <a:rPr lang="ru-RU" dirty="0" smtClean="0"/>
              <a:t>Вид природы, запечатленной на картине-</a:t>
            </a:r>
          </a:p>
          <a:p>
            <a:r>
              <a:rPr lang="ru-RU" dirty="0" smtClean="0"/>
              <a:t>Внешний вид, очертание предмета-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14290"/>
            <a:ext cx="7498080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Домашнее задание: </a:t>
            </a:r>
            <a:r>
              <a:rPr lang="ru-RU" i="1" dirty="0" smtClean="0"/>
              <a:t>раскрыть скобки и записать существительные в нужном падеже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571744"/>
            <a:ext cx="7786742" cy="3676656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/>
              <a:t>Поговорим о (живопись, композиция, жанр, картина);</a:t>
            </a:r>
          </a:p>
          <a:p>
            <a:r>
              <a:rPr lang="ru-RU" i="1" dirty="0" smtClean="0"/>
              <a:t>знакомимся с (живопись, композиция);</a:t>
            </a:r>
          </a:p>
          <a:p>
            <a:r>
              <a:rPr lang="ru-RU" i="1" dirty="0" smtClean="0"/>
              <a:t>законы(живопись, композиция),</a:t>
            </a:r>
          </a:p>
          <a:p>
            <a:r>
              <a:rPr lang="ru-RU" i="1" dirty="0" smtClean="0"/>
              <a:t>обратиться к (живопись, композиция, план, картина),</a:t>
            </a:r>
          </a:p>
          <a:p>
            <a:r>
              <a:rPr lang="ru-RU" i="1" dirty="0" smtClean="0"/>
              <a:t>интересует( живопись, композиция, план, картина).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КАРТИНКИ\iХУДmg_964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83309" y="642918"/>
            <a:ext cx="7202932" cy="560548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00694" y="2214554"/>
            <a:ext cx="2286016" cy="1928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МОЛОДЦЫ!</a:t>
            </a:r>
            <a:endParaRPr lang="ru-RU" sz="2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со словарем: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Акварель-</a:t>
            </a:r>
          </a:p>
          <a:p>
            <a:r>
              <a:rPr lang="ru-RU" dirty="0" smtClean="0"/>
              <a:t>Анималист-</a:t>
            </a:r>
          </a:p>
          <a:p>
            <a:r>
              <a:rPr lang="ru-RU" dirty="0" smtClean="0"/>
              <a:t>Бытовой жанр-</a:t>
            </a:r>
          </a:p>
          <a:p>
            <a:r>
              <a:rPr lang="ru-RU" dirty="0" smtClean="0"/>
              <a:t>Живопись-</a:t>
            </a:r>
          </a:p>
          <a:p>
            <a:r>
              <a:rPr lang="ru-RU" dirty="0" smtClean="0"/>
              <a:t>Картина-</a:t>
            </a:r>
          </a:p>
          <a:p>
            <a:r>
              <a:rPr lang="ru-RU" dirty="0" smtClean="0"/>
              <a:t>Композиция-</a:t>
            </a:r>
          </a:p>
          <a:p>
            <a:r>
              <a:rPr lang="ru-RU" dirty="0" smtClean="0"/>
              <a:t>Натюрморт-</a:t>
            </a:r>
          </a:p>
          <a:p>
            <a:r>
              <a:rPr lang="ru-RU" dirty="0" smtClean="0"/>
              <a:t>Пейзаж-</a:t>
            </a:r>
          </a:p>
          <a:p>
            <a:r>
              <a:rPr lang="ru-RU" dirty="0" smtClean="0"/>
              <a:t>Портрет-</a:t>
            </a:r>
          </a:p>
          <a:p>
            <a:r>
              <a:rPr lang="ru-RU" dirty="0" smtClean="0"/>
              <a:t>Рисунок-</a:t>
            </a:r>
          </a:p>
          <a:p>
            <a:r>
              <a:rPr lang="ru-RU" dirty="0" smtClean="0"/>
              <a:t>Фон-</a:t>
            </a:r>
          </a:p>
          <a:p>
            <a:r>
              <a:rPr lang="ru-RU" dirty="0" smtClean="0"/>
              <a:t>Холст, полотно-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со словарем: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981068"/>
          </a:xfrm>
        </p:spPr>
        <p:txBody>
          <a:bodyPr/>
          <a:lstStyle/>
          <a:p>
            <a:r>
              <a:rPr lang="ru-RU" dirty="0" smtClean="0"/>
              <a:t>Акварель</a:t>
            </a:r>
          </a:p>
          <a:p>
            <a:endParaRPr lang="ru-RU" dirty="0"/>
          </a:p>
        </p:txBody>
      </p:sp>
      <p:pic>
        <p:nvPicPr>
          <p:cNvPr id="1027" name="Picture 3" descr="C:\Documents and Settings\User\Рабочий стол\КАРТИНКИ\52254296_123468113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214554"/>
            <a:ext cx="3351412" cy="2714644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КАРТИНКИ\filejjXmJ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357298"/>
            <a:ext cx="2932116" cy="3827828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КАРТИНКИ\7951119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3500438"/>
            <a:ext cx="4114380" cy="2968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tx2">
                <a:lumMod val="60000"/>
                <a:lumOff val="40000"/>
              </a:schemeClr>
            </a:gs>
            <a:gs pos="40000">
              <a:schemeClr val="bg2">
                <a:tint val="85000"/>
                <a:satMod val="320000"/>
              </a:schemeClr>
            </a:gs>
            <a:gs pos="100000">
              <a:schemeClr val="bg2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со словарем: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695316"/>
          </a:xfrm>
        </p:spPr>
        <p:txBody>
          <a:bodyPr/>
          <a:lstStyle/>
          <a:p>
            <a:r>
              <a:rPr lang="ru-RU" dirty="0" smtClean="0"/>
              <a:t>Анималист</a:t>
            </a:r>
          </a:p>
          <a:p>
            <a:endParaRPr lang="ru-RU" dirty="0"/>
          </a:p>
        </p:txBody>
      </p:sp>
      <p:pic>
        <p:nvPicPr>
          <p:cNvPr id="2050" name="Picture 2" descr="C:\Documents and Settings\User\Рабочий стол\КАРТИНКИ\8504eb23d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71678"/>
            <a:ext cx="3486157" cy="4125630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КАРТИНКИ\ri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14488"/>
            <a:ext cx="3843772" cy="4214842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КАРТИНКИ\риС361876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928802"/>
            <a:ext cx="3152775" cy="4667250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КАРТИНКИ\xАНИМАЛ_1ccb3ef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1357298"/>
            <a:ext cx="8305838" cy="5264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txBody>
          <a:bodyPr/>
          <a:lstStyle/>
          <a:p>
            <a:r>
              <a:rPr lang="ru-RU" b="1" dirty="0" smtClean="0"/>
              <a:t>Работа со словарем: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623878"/>
          </a:xfrm>
        </p:spPr>
        <p:txBody>
          <a:bodyPr/>
          <a:lstStyle/>
          <a:p>
            <a:r>
              <a:rPr lang="ru-RU" dirty="0" smtClean="0"/>
              <a:t>Бытовой жанр</a:t>
            </a:r>
            <a:endParaRPr lang="ru-RU" dirty="0"/>
          </a:p>
        </p:txBody>
      </p:sp>
      <p:pic>
        <p:nvPicPr>
          <p:cNvPr id="3076" name="Picture 4" descr="C:\Documents and Settings\User\Рабочий стол\КАРТИНКИ\БЫТ1265284707_untitled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428868"/>
            <a:ext cx="3810000" cy="4029075"/>
          </a:xfrm>
          <a:prstGeom prst="rect">
            <a:avLst/>
          </a:prstGeom>
          <a:noFill/>
        </p:spPr>
      </p:pic>
      <p:pic>
        <p:nvPicPr>
          <p:cNvPr id="3077" name="Picture 5" descr="C:\Documents and Settings\User\Рабочий стол\КАРТИНКИ\dБЫТa8e9a9786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181596"/>
            <a:ext cx="6143668" cy="42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со словарем: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6954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Живопись</a:t>
            </a:r>
          </a:p>
          <a:p>
            <a:r>
              <a:rPr lang="ru-RU" dirty="0" smtClean="0"/>
              <a:t>Картина</a:t>
            </a:r>
          </a:p>
          <a:p>
            <a:r>
              <a:rPr lang="ru-RU" dirty="0" smtClean="0"/>
              <a:t>Композиция</a:t>
            </a:r>
            <a:endParaRPr lang="ru-RU" dirty="0"/>
          </a:p>
        </p:txBody>
      </p:sp>
      <p:pic>
        <p:nvPicPr>
          <p:cNvPr id="1027" name="Picture 3" descr="C:\Documents and Settings\User\Рабочий стол\КАРТИНКИ\iХУДmg_96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677664"/>
            <a:ext cx="4360803" cy="3608855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КАРТИНКИ\3КОМПОЗИЦ4458755_x_f8965fd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928802"/>
            <a:ext cx="4643470" cy="4572000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КАРТИНКИ\МАЛЕВИЧ КОМПОЗИЦИЯsuprmalsuprcom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3" y="1428736"/>
            <a:ext cx="5000627" cy="51673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со словарем: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695316"/>
          </a:xfrm>
        </p:spPr>
        <p:txBody>
          <a:bodyPr/>
          <a:lstStyle/>
          <a:p>
            <a:r>
              <a:rPr lang="ru-RU" dirty="0" smtClean="0"/>
              <a:t>Натюрморт</a:t>
            </a:r>
          </a:p>
          <a:p>
            <a:endParaRPr lang="ru-RU" dirty="0"/>
          </a:p>
        </p:txBody>
      </p:sp>
      <p:pic>
        <p:nvPicPr>
          <p:cNvPr id="2050" name="Picture 2" descr="C:\Documents and Settings\User\Рабочий стол\КАРТИНКИ\1НАТЮРМ243653521_1213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285992"/>
            <a:ext cx="4143404" cy="3687630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КАРТИНКИ\НАТЮРМ32a71da73fa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285992"/>
            <a:ext cx="5572164" cy="3804966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КАРТИНКИ\НАТЮРМ96a7381b025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2071678"/>
            <a:ext cx="5690906" cy="4500594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КАРТИНКИ\НАТЮРМ2234970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2071678"/>
            <a:ext cx="607219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со словарем: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623878"/>
          </a:xfrm>
        </p:spPr>
        <p:txBody>
          <a:bodyPr/>
          <a:lstStyle/>
          <a:p>
            <a:r>
              <a:rPr lang="ru-RU" dirty="0" smtClean="0"/>
              <a:t>Пейзаж</a:t>
            </a:r>
          </a:p>
          <a:p>
            <a:endParaRPr lang="ru-RU" dirty="0"/>
          </a:p>
        </p:txBody>
      </p:sp>
      <p:pic>
        <p:nvPicPr>
          <p:cNvPr id="3074" name="Picture 2" descr="C:\Documents and Settings\User\Рабочий стол\КАРТИНКИ\1ГРАБАРЬemmanuilovi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214554"/>
            <a:ext cx="4162434" cy="4240170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КАРТИНКИ\ГРАБАРЬR-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214554"/>
            <a:ext cx="535785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64</TotalTime>
  <Words>306</Words>
  <Application>Microsoft Office PowerPoint</Application>
  <PresentationFormat>Экран (4:3)</PresentationFormat>
  <Paragraphs>123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     УРОК ПО РАЗВИТИЮ РЕЧИ  В 5 А КЛАССЕ</vt:lpstr>
      <vt:lpstr> Цель урока: </vt:lpstr>
      <vt:lpstr>Работа со словарем:</vt:lpstr>
      <vt:lpstr>Работа со словарем:</vt:lpstr>
      <vt:lpstr>Работа со словарем:</vt:lpstr>
      <vt:lpstr>Работа со словарем:</vt:lpstr>
      <vt:lpstr>Работа со словарем:</vt:lpstr>
      <vt:lpstr>Работа со словарем:</vt:lpstr>
      <vt:lpstr>Работа со словарем:</vt:lpstr>
      <vt:lpstr>Работа со словарем:</vt:lpstr>
      <vt:lpstr>Работа со словарем:</vt:lpstr>
      <vt:lpstr>Работа со словарем:</vt:lpstr>
      <vt:lpstr> 1.Определите род каждого существительного: </vt:lpstr>
      <vt:lpstr>  2.Образуйте словосочетания, которые можно использовать в сочинении по картине: </vt:lpstr>
      <vt:lpstr>Презентация PowerPoint</vt:lpstr>
      <vt:lpstr>3.Подберите синонимы к словам </vt:lpstr>
      <vt:lpstr> 4.Назовите все антонимы данных слов: </vt:lpstr>
      <vt:lpstr> 5.Продолжите ряд глаголов, которые могут сочетаться со словами. </vt:lpstr>
      <vt:lpstr>6.Соствьте 2-3 предложения, используя словосочетания из предыдущего упражнения. </vt:lpstr>
      <vt:lpstr>  7.Замените предложенные  словосочетания и выражения похожими по смыслу. </vt:lpstr>
      <vt:lpstr> Домашнее задание: раскрыть скобки и записать существительные в нужном падеже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УРОК ПО РАЗВИТИЮ РЕЧИ  В 5 А КЛАССЕ</dc:title>
  <cp:lastModifiedBy>User</cp:lastModifiedBy>
  <cp:revision>18</cp:revision>
  <dcterms:modified xsi:type="dcterms:W3CDTF">2017-11-02T08:40:47Z</dcterms:modified>
</cp:coreProperties>
</file>