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3" r:id="rId5"/>
    <p:sldId id="264" r:id="rId6"/>
    <p:sldId id="265" r:id="rId7"/>
    <p:sldId id="268" r:id="rId8"/>
    <p:sldId id="269" r:id="rId9"/>
    <p:sldId id="262" r:id="rId10"/>
    <p:sldId id="270" r:id="rId11"/>
    <p:sldId id="261" r:id="rId12"/>
    <p:sldId id="26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53" d="100"/>
          <a:sy n="53" d="100"/>
        </p:scale>
        <p:origin x="-64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C3556-6C51-4235-B37C-03CC3D3F7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D95D9DE-111F-49DD-A0A8-4DE34BDCF5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3021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EE4B6DA-2642-4189-9C1F-2B35D41D4B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43275" y="1039920"/>
            <a:ext cx="527466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b="1" dirty="0" smtClean="0"/>
          </a:p>
          <a:p>
            <a:pPr algn="ctr"/>
            <a:r>
              <a:rPr lang="ru-RU" sz="2000" b="1" dirty="0" smtClean="0"/>
              <a:t>МДОАУ «Детский сад № 91 комбинированного вида «Росинка» г. Орска»</a:t>
            </a:r>
          </a:p>
          <a:p>
            <a:pPr algn="ctr"/>
            <a:endParaRPr lang="ru-RU" sz="2000" b="1" dirty="0" smtClean="0"/>
          </a:p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СТРАТЕГИЧЕСКИЙ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МАРКЕТИНГ </a:t>
            </a:r>
            <a:r>
              <a:rPr lang="ru-RU" sz="3600" b="1" dirty="0" smtClean="0">
                <a:solidFill>
                  <a:srgbClr val="0070C0"/>
                </a:solidFill>
              </a:rPr>
              <a:t>ДОУ</a:t>
            </a:r>
            <a:endParaRPr lang="ru-RU" sz="3600" dirty="0" smtClean="0">
              <a:solidFill>
                <a:srgbClr val="0070C0"/>
              </a:solidFill>
            </a:endParaRPr>
          </a:p>
          <a:p>
            <a:r>
              <a:rPr lang="ru-RU" sz="5400" i="1" dirty="0" smtClean="0"/>
              <a:t> </a:t>
            </a:r>
            <a:endParaRPr lang="ru-RU" sz="5400" dirty="0" smtClean="0"/>
          </a:p>
          <a:p>
            <a:pPr algn="ctr"/>
            <a:r>
              <a:rPr lang="ru-RU" sz="3200" b="1" i="1" dirty="0" smtClean="0"/>
              <a:t>Подготовила заведующий:</a:t>
            </a:r>
            <a:endParaRPr lang="ru-RU" sz="3200" b="1" dirty="0" smtClean="0"/>
          </a:p>
          <a:p>
            <a:pPr algn="ctr"/>
            <a:r>
              <a:rPr lang="ru-RU" sz="5400" b="1" dirty="0" smtClean="0"/>
              <a:t>Заруба </a:t>
            </a:r>
            <a:r>
              <a:rPr lang="ru-RU" sz="5400" b="1" dirty="0" smtClean="0"/>
              <a:t>О.В.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00089" y="571500"/>
          <a:ext cx="7972425" cy="2500312"/>
        </p:xfrm>
        <a:graphic>
          <a:graphicData uri="http://schemas.openxmlformats.org/drawingml/2006/table">
            <a:tbl>
              <a:tblPr/>
              <a:tblGrid>
                <a:gridCol w="2657475"/>
                <a:gridCol w="2657475"/>
                <a:gridCol w="2657475"/>
              </a:tblGrid>
              <a:tr h="2500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Администрация ДОУ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Воспитатели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Совет ДОУ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0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02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Анализ состояния мар­кетинговой среды ДОУ. Подготовка материалов для изучения воспита­телями запросов потре­бителей, их покупа­тельских характеристик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Изучение степени удов­летворения потребите­лей услугами ДОУ, их ожиданий и предпочте­ний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Утверждение результа­тов анализа маркетин­говой ситуации в ДОУ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28435" y="2500314"/>
          <a:ext cx="7986939" cy="3797140"/>
        </p:xfrm>
        <a:graphic>
          <a:graphicData uri="http://schemas.openxmlformats.org/drawingml/2006/table">
            <a:tbl>
              <a:tblPr/>
              <a:tblGrid>
                <a:gridCol w="2662313"/>
                <a:gridCol w="2662313"/>
                <a:gridCol w="2662313"/>
              </a:tblGrid>
              <a:tr h="2393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90" marR="2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90" marR="2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90" marR="2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859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Определение марке­тинговых целей ДОУ. Разработка альтерна­тивных маркетинговых стратегий ДОУ при участии инициативной группы воспитателей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90" marR="2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Обсуждение предло­женных маркетинговых стратегий ДОУ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90" marR="2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Рассмотрение и опреде­ление ведущей марке­тинговой стратегии ДОУ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90" marR="2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57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Определение бюджета маркетинга в ДОУ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90" marR="2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Разработка конкретно­го плана маркетинго­вых мероприятий (в рамках работы иници­ативной группы)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90" marR="2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Рассмотрение проекта маркетинг-плана ДОУ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90" marR="2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144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Согласование </a:t>
                      </a:r>
                      <a:r>
                        <a:rPr lang="ru-RU" sz="13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марке­тинг-плана</a:t>
                      </a: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 планами работы ДОУ. Утверждение оператив­ного </a:t>
                      </a:r>
                      <a:r>
                        <a:rPr lang="ru-RU" sz="13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маркетинг-плана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90" marR="2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Ознакомление с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марке­тинг-планом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90" marR="2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Утверждение </a:t>
                      </a:r>
                      <a:r>
                        <a:rPr lang="ru-RU" sz="13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марке­тинг-плана</a:t>
                      </a: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ДОУ (</a:t>
                      </a:r>
                      <a:r>
                        <a:rPr lang="ru-RU" sz="13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стра­тегичес-кого</a:t>
                      </a: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 тактиче­ского)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4190" marR="241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2" descr="C:\Users\metodist\Pictures\imag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5372100"/>
            <a:ext cx="1733550" cy="148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43250" y="258515"/>
            <a:ext cx="29860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РЕЗУЛЬТАТ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71476" y="970032"/>
            <a:ext cx="7229474" cy="60016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изменение  организационной  структуры   управления  ДОУ;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создание  маркетинговой  системы  управления;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разработка  комплекса  маркетинга  ДОУ;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разработка  новых  образовательных  услуг (консультационный пункт для родителей,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чьи дети не посещают ДОУ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создание  системной  модели  маркетинговой  службы  МДОАУ «Детский  сад № 91 «Росинка» г.Орска»;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повышение  охвата  детей  дошкольным  образованием;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повышение  конкурентоспособности  ДОУ;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сохранение  и  развитие  ДОУ  в  условиях  социально-экономического кризиса.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6494" b="51978"/>
          <a:stretch>
            <a:fillRect/>
          </a:stretch>
        </p:blipFill>
        <p:spPr bwMode="auto">
          <a:xfrm>
            <a:off x="6450013" y="0"/>
            <a:ext cx="2693987" cy="108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6494" b="51978"/>
          <a:stretch>
            <a:fillRect/>
          </a:stretch>
        </p:blipFill>
        <p:spPr bwMode="auto">
          <a:xfrm>
            <a:off x="0" y="0"/>
            <a:ext cx="2693987" cy="108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C:\Users\metodist\Pictures\imag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10412" y="5114925"/>
            <a:ext cx="2033588" cy="1743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5343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71726" y="1658690"/>
            <a:ext cx="62551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СПАСИБО ЗА ВНИМАНИЕ!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6373" y="3457575"/>
            <a:ext cx="412924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 descr="C:\Users\metodist\Pictures\imag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72100"/>
            <a:ext cx="1733550" cy="1485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5343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7175" y="1287748"/>
            <a:ext cx="858678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70C0"/>
                </a:solidFill>
              </a:rPr>
              <a:t>Актуальность темы  дипломной работы обусловлена </a:t>
            </a:r>
            <a:r>
              <a:rPr lang="ru-RU" sz="2800" dirty="0" smtClean="0"/>
              <a:t>глубинными изменениями, происхо­дящими в политической, экономической, социальной, культурной, духовной  областях жизни нашего об­щества, которые оказывают свое влияние, как на всю систему образования, так и на деятельность дошкольных  образовательных  учреждений</a:t>
            </a:r>
            <a:r>
              <a:rPr lang="ru-RU" sz="2800" dirty="0" smtClean="0"/>
              <a:t>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b="1" dirty="0" smtClean="0">
                <a:solidFill>
                  <a:srgbClr val="0070C0"/>
                </a:solidFill>
              </a:rPr>
              <a:t>Естественно возникает вопрос: </a:t>
            </a:r>
            <a:r>
              <a:rPr lang="ru-RU" sz="2800" dirty="0" smtClean="0"/>
              <a:t>каким  сегодня должен быть детский  сад  чтобы выполнить социальный за­каз общества?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586038" y="457200"/>
            <a:ext cx="4229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АКТУАЛЬНОСТЬ</a:t>
            </a:r>
            <a:endParaRPr lang="ru-RU" sz="4000" b="1" dirty="0">
              <a:solidFill>
                <a:srgbClr val="0070C0"/>
              </a:solidFill>
            </a:endParaRPr>
          </a:p>
        </p:txBody>
      </p:sp>
      <p:pic>
        <p:nvPicPr>
          <p:cNvPr id="5" name="Picture 2" descr="C:\Users\metodist\Pictures\imag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7863" y="5372100"/>
            <a:ext cx="1733550" cy="1485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25868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89717" y="187076"/>
            <a:ext cx="16108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ЦЕЛЬ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2913" y="1484502"/>
            <a:ext cx="78295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изучить теоретические и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практические аспекты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внедрения стратегического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маркетинга в деятельности ДОУ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повысить уровень его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конкурентоспособности за счет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разработки и внедрения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маркетинговой стратегии.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Users\metodist\Pictures\imag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72100"/>
            <a:ext cx="1733550" cy="1485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5343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25204" y="0"/>
            <a:ext cx="26232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ЗАДАЧИ</a:t>
            </a:r>
            <a:endParaRPr lang="ru-RU" sz="5400" b="1" dirty="0">
              <a:solidFill>
                <a:srgbClr val="0070C0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14349" y="1538319"/>
            <a:ext cx="8358189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 изучить основные базовые понятия в области маркетинга и обозначить  специфику маркетинга услуг;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изучение содержания маркетинговой  деятельности в  ДОУ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этапов маркетинговой деятельности;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4) исследование состояния маркетинговых услуг на современном этапе;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5) разработка  маркетинговой  стратегии  ДОУ 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рганизация  эксперимента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реализации маркетинговой стратегии;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6) анализ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результатов  эксперимента по реализации маркетинговой стратегии.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Users\metodist\Pictures\imag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9325" y="5372100"/>
            <a:ext cx="1733550" cy="1485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5343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1316119680_strategii-marketinga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566353" y="1171576"/>
            <a:ext cx="4491672" cy="4300537"/>
          </a:xfr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A1035F-A54F-420B-8CAD-BB227B35B6F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4" name="Picture 2" descr="C:\Users\metodist\Pictures\imag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72100"/>
            <a:ext cx="1733550" cy="1485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mark014-0-2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2357438" y="1214438"/>
            <a:ext cx="4857750" cy="4071257"/>
          </a:xfr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8E1B49-B55D-43EC-9BA2-1C6B4E7BD71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4" name="Picture 2" descr="C:\Users\metodist\Pictures\imag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72100"/>
            <a:ext cx="1733550" cy="1485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SWOT-</a:t>
            </a:r>
            <a:r>
              <a:rPr lang="ru-RU"/>
              <a:t>анализ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7029450" cy="21764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800" b="1" dirty="0"/>
              <a:t>SWOT</a:t>
            </a:r>
            <a:r>
              <a:rPr lang="ru-RU" sz="1800" b="1" dirty="0"/>
              <a:t>-анализ направлен на разделение факторов, влияющих на стратегическое развитие </a:t>
            </a:r>
            <a:r>
              <a:rPr lang="ru-RU" sz="1800" b="1" dirty="0" smtClean="0"/>
              <a:t>ДОУ, </a:t>
            </a:r>
            <a:r>
              <a:rPr lang="ru-RU" sz="1800" b="1" dirty="0"/>
              <a:t>на: </a:t>
            </a:r>
          </a:p>
          <a:p>
            <a:pPr>
              <a:lnSpc>
                <a:spcPct val="90000"/>
              </a:lnSpc>
            </a:pPr>
            <a:r>
              <a:rPr lang="ru-RU" sz="1800" b="1" i="1" dirty="0"/>
              <a:t>внешние/внутренние; </a:t>
            </a:r>
          </a:p>
          <a:p>
            <a:pPr>
              <a:lnSpc>
                <a:spcPct val="90000"/>
              </a:lnSpc>
            </a:pPr>
            <a:r>
              <a:rPr lang="ru-RU" sz="1800" b="1" i="1" dirty="0"/>
              <a:t>позитивные/негативные.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800" b="1" dirty="0"/>
              <a:t>Цели </a:t>
            </a:r>
            <a:r>
              <a:rPr lang="en-US" sz="1800" b="1" dirty="0"/>
              <a:t>SWOT</a:t>
            </a:r>
            <a:r>
              <a:rPr lang="ru-RU" sz="1800" b="1" dirty="0"/>
              <a:t>-анализа: интегрированная оценка и прогнозирование </a:t>
            </a:r>
            <a:endParaRPr lang="en-US" sz="1800" b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800" b="1" dirty="0"/>
              <a:t>деятельности фирмы; формирование сбалансированной стратегии </a:t>
            </a:r>
            <a:endParaRPr lang="en-US" sz="1800" b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1800" b="1" dirty="0" smtClean="0"/>
              <a:t>ДОУ.</a:t>
            </a:r>
            <a:endParaRPr lang="ru-RU" sz="1800" b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1800" dirty="0">
              <a:solidFill>
                <a:schemeClr val="bg2"/>
              </a:solidFill>
            </a:endParaRPr>
          </a:p>
        </p:txBody>
      </p:sp>
      <p:graphicFrame>
        <p:nvGraphicFramePr>
          <p:cNvPr id="27690" name="Group 42"/>
          <p:cNvGraphicFramePr>
            <a:graphicFrameLocks noGrp="1"/>
          </p:cNvGraphicFramePr>
          <p:nvPr>
            <p:ph sz="half" idx="2"/>
          </p:nvPr>
        </p:nvGraphicFramePr>
        <p:xfrm>
          <a:off x="395288" y="4221163"/>
          <a:ext cx="8280400" cy="1969008"/>
        </p:xfrm>
        <a:graphic>
          <a:graphicData uri="http://schemas.openxmlformats.org/drawingml/2006/table">
            <a:tbl>
              <a:tblPr/>
              <a:tblGrid>
                <a:gridCol w="2706687"/>
                <a:gridCol w="2470150"/>
                <a:gridCol w="3103563"/>
              </a:tblGrid>
              <a:tr h="588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Содержание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SWOT-</a:t>
                      </a: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анализа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факторы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Содержание маркетинговой деятельности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S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– strengths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сильные стороны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укреплять, развивать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W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– weaknesses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слабые стороны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компенсировать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O 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– opportunities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возможности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использовать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– threats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угрозы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избегать, преодолевать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578" name="Picture 2" descr="C:\Users\metodist\Desktop\gifplaatje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3294" y="471488"/>
            <a:ext cx="1583531" cy="316706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6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SWOT-</a:t>
            </a:r>
            <a:r>
              <a:rPr lang="ru-RU"/>
              <a:t>анализ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95288" y="1773238"/>
            <a:ext cx="8507412" cy="4895850"/>
            <a:chOff x="249" y="1117"/>
            <a:chExt cx="5359" cy="3084"/>
          </a:xfrm>
        </p:grpSpPr>
        <p:sp>
          <p:nvSpPr>
            <p:cNvPr id="29709" name="Rectangle 13"/>
            <p:cNvSpPr>
              <a:spLocks noChangeArrowheads="1"/>
            </p:cNvSpPr>
            <p:nvPr/>
          </p:nvSpPr>
          <p:spPr bwMode="auto">
            <a:xfrm>
              <a:off x="3787" y="2502"/>
              <a:ext cx="1821" cy="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800"/>
                <a:t>_</a:t>
              </a:r>
            </a:p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800"/>
                <a:t>_</a:t>
              </a:r>
            </a:p>
          </p:txBody>
        </p:sp>
        <p:sp>
          <p:nvSpPr>
            <p:cNvPr id="29708" name="Rectangle 12"/>
            <p:cNvSpPr>
              <a:spLocks noChangeArrowheads="1"/>
            </p:cNvSpPr>
            <p:nvPr/>
          </p:nvSpPr>
          <p:spPr bwMode="auto">
            <a:xfrm>
              <a:off x="1882" y="2502"/>
              <a:ext cx="1905" cy="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800"/>
                <a:t>_</a:t>
              </a:r>
            </a:p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800"/>
                <a:t>_</a:t>
              </a:r>
            </a:p>
          </p:txBody>
        </p:sp>
        <p:sp>
          <p:nvSpPr>
            <p:cNvPr id="29707" name="Rectangle 11"/>
            <p:cNvSpPr>
              <a:spLocks noChangeArrowheads="1"/>
            </p:cNvSpPr>
            <p:nvPr/>
          </p:nvSpPr>
          <p:spPr bwMode="auto">
            <a:xfrm>
              <a:off x="249" y="2502"/>
              <a:ext cx="1633" cy="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endParaRPr lang="ru-RU" sz="2800"/>
            </a:p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400"/>
                <a:t>УГРОЗЫ</a:t>
              </a:r>
            </a:p>
          </p:txBody>
        </p:sp>
        <p:sp>
          <p:nvSpPr>
            <p:cNvPr id="29706" name="Rectangle 10"/>
            <p:cNvSpPr>
              <a:spLocks noChangeArrowheads="1"/>
            </p:cNvSpPr>
            <p:nvPr/>
          </p:nvSpPr>
          <p:spPr bwMode="auto">
            <a:xfrm>
              <a:off x="3787" y="1853"/>
              <a:ext cx="1821" cy="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800"/>
                <a:t>+</a:t>
              </a:r>
            </a:p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800"/>
                <a:t>+</a:t>
              </a:r>
            </a:p>
          </p:txBody>
        </p:sp>
        <p:sp>
          <p:nvSpPr>
            <p:cNvPr id="29705" name="Rectangle 9"/>
            <p:cNvSpPr>
              <a:spLocks noChangeArrowheads="1"/>
            </p:cNvSpPr>
            <p:nvPr/>
          </p:nvSpPr>
          <p:spPr bwMode="auto">
            <a:xfrm>
              <a:off x="1882" y="1853"/>
              <a:ext cx="1905" cy="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800"/>
                <a:t>+</a:t>
              </a:r>
            </a:p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800"/>
                <a:t>+</a:t>
              </a:r>
            </a:p>
          </p:txBody>
        </p:sp>
        <p:sp>
          <p:nvSpPr>
            <p:cNvPr id="29704" name="Rectangle 8"/>
            <p:cNvSpPr>
              <a:spLocks noChangeArrowheads="1"/>
            </p:cNvSpPr>
            <p:nvPr/>
          </p:nvSpPr>
          <p:spPr bwMode="auto">
            <a:xfrm>
              <a:off x="249" y="1853"/>
              <a:ext cx="1633" cy="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endParaRPr lang="ru-RU" sz="2400"/>
            </a:p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400"/>
                <a:t>ВОЗМОЖНОСТИ</a:t>
              </a:r>
            </a:p>
          </p:txBody>
        </p:sp>
        <p:sp>
          <p:nvSpPr>
            <p:cNvPr id="29703" name="Rectangle 7"/>
            <p:cNvSpPr>
              <a:spLocks noChangeArrowheads="1"/>
            </p:cNvSpPr>
            <p:nvPr/>
          </p:nvSpPr>
          <p:spPr bwMode="auto">
            <a:xfrm>
              <a:off x="3787" y="1117"/>
              <a:ext cx="1821" cy="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400"/>
                <a:t>ВНЕШНИЕ</a:t>
              </a:r>
            </a:p>
            <a:p>
              <a:pPr algn="ctr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400"/>
                <a:t>ФАКТОРЫ</a:t>
              </a:r>
            </a:p>
          </p:txBody>
        </p:sp>
        <p:sp>
          <p:nvSpPr>
            <p:cNvPr id="29702" name="Rectangle 6"/>
            <p:cNvSpPr>
              <a:spLocks noChangeArrowheads="1"/>
            </p:cNvSpPr>
            <p:nvPr/>
          </p:nvSpPr>
          <p:spPr bwMode="auto">
            <a:xfrm>
              <a:off x="1882" y="1117"/>
              <a:ext cx="1905" cy="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sz="2400"/>
                <a:t>ВНУТРЕННИЕ ФАКТОРЫ</a:t>
              </a:r>
            </a:p>
          </p:txBody>
        </p:sp>
        <p:sp>
          <p:nvSpPr>
            <p:cNvPr id="29701" name="Rectangle 5"/>
            <p:cNvSpPr>
              <a:spLocks noChangeArrowheads="1"/>
            </p:cNvSpPr>
            <p:nvPr/>
          </p:nvSpPr>
          <p:spPr bwMode="auto">
            <a:xfrm>
              <a:off x="249" y="1117"/>
              <a:ext cx="1633" cy="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endParaRPr lang="ru-RU" sz="2800"/>
            </a:p>
          </p:txBody>
        </p:sp>
        <p:sp>
          <p:nvSpPr>
            <p:cNvPr id="29710" name="Line 14"/>
            <p:cNvSpPr>
              <a:spLocks noChangeShapeType="1"/>
            </p:cNvSpPr>
            <p:nvPr/>
          </p:nvSpPr>
          <p:spPr bwMode="auto">
            <a:xfrm>
              <a:off x="249" y="1117"/>
              <a:ext cx="5359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1" name="Line 15"/>
            <p:cNvSpPr>
              <a:spLocks noChangeShapeType="1"/>
            </p:cNvSpPr>
            <p:nvPr/>
          </p:nvSpPr>
          <p:spPr bwMode="auto">
            <a:xfrm>
              <a:off x="249" y="1853"/>
              <a:ext cx="535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2" name="Line 16"/>
            <p:cNvSpPr>
              <a:spLocks noChangeShapeType="1"/>
            </p:cNvSpPr>
            <p:nvPr/>
          </p:nvSpPr>
          <p:spPr bwMode="auto">
            <a:xfrm>
              <a:off x="249" y="2502"/>
              <a:ext cx="535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3" name="Line 17"/>
            <p:cNvSpPr>
              <a:spLocks noChangeShapeType="1"/>
            </p:cNvSpPr>
            <p:nvPr/>
          </p:nvSpPr>
          <p:spPr bwMode="auto">
            <a:xfrm>
              <a:off x="249" y="3151"/>
              <a:ext cx="5359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4" name="Line 18"/>
            <p:cNvSpPr>
              <a:spLocks noChangeShapeType="1"/>
            </p:cNvSpPr>
            <p:nvPr/>
          </p:nvSpPr>
          <p:spPr bwMode="auto">
            <a:xfrm>
              <a:off x="249" y="1117"/>
              <a:ext cx="0" cy="203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5" name="Line 19"/>
            <p:cNvSpPr>
              <a:spLocks noChangeShapeType="1"/>
            </p:cNvSpPr>
            <p:nvPr/>
          </p:nvSpPr>
          <p:spPr bwMode="auto">
            <a:xfrm>
              <a:off x="1882" y="1117"/>
              <a:ext cx="0" cy="20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6" name="Line 20"/>
            <p:cNvSpPr>
              <a:spLocks noChangeShapeType="1"/>
            </p:cNvSpPr>
            <p:nvPr/>
          </p:nvSpPr>
          <p:spPr bwMode="auto">
            <a:xfrm>
              <a:off x="3787" y="1117"/>
              <a:ext cx="0" cy="20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17" name="Line 21"/>
            <p:cNvSpPr>
              <a:spLocks noChangeShapeType="1"/>
            </p:cNvSpPr>
            <p:nvPr/>
          </p:nvSpPr>
          <p:spPr bwMode="auto">
            <a:xfrm>
              <a:off x="5608" y="1117"/>
              <a:ext cx="0" cy="203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9722" name="Rectangle 26"/>
            <p:cNvSpPr>
              <a:spLocks noChangeArrowheads="1"/>
            </p:cNvSpPr>
            <p:nvPr/>
          </p:nvSpPr>
          <p:spPr bwMode="auto">
            <a:xfrm rot="1365616">
              <a:off x="476" y="1207"/>
              <a:ext cx="1043" cy="499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/>
                <a:t>SWOT</a:t>
              </a:r>
              <a:endParaRPr lang="ru-RU" sz="2800" b="1"/>
            </a:p>
          </p:txBody>
        </p:sp>
        <p:sp>
          <p:nvSpPr>
            <p:cNvPr id="29738" name="AutoShape 42"/>
            <p:cNvSpPr>
              <a:spLocks noChangeArrowheads="1"/>
            </p:cNvSpPr>
            <p:nvPr/>
          </p:nvSpPr>
          <p:spPr bwMode="auto">
            <a:xfrm rot="5400000" flipV="1">
              <a:off x="3470" y="2477"/>
              <a:ext cx="590" cy="2041"/>
            </a:xfrm>
            <a:custGeom>
              <a:avLst/>
              <a:gdLst>
                <a:gd name="G0" fmla="+- 13182 0 0"/>
                <a:gd name="G1" fmla="+- 6011 0 0"/>
                <a:gd name="G2" fmla="+- 21600 0 6011"/>
                <a:gd name="G3" fmla="+- 10800 0 6011"/>
                <a:gd name="G4" fmla="+- 21600 0 13182"/>
                <a:gd name="G5" fmla="*/ G4 G3 10800"/>
                <a:gd name="G6" fmla="+- 21600 0 G5"/>
                <a:gd name="T0" fmla="*/ 13182 w 21600"/>
                <a:gd name="T1" fmla="*/ 0 h 21600"/>
                <a:gd name="T2" fmla="*/ 0 w 21600"/>
                <a:gd name="T3" fmla="*/ 10800 h 21600"/>
                <a:gd name="T4" fmla="*/ 13182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3182" y="0"/>
                  </a:moveTo>
                  <a:lnTo>
                    <a:pt x="13182" y="6011"/>
                  </a:lnTo>
                  <a:lnTo>
                    <a:pt x="3375" y="6011"/>
                  </a:lnTo>
                  <a:lnTo>
                    <a:pt x="3375" y="15589"/>
                  </a:lnTo>
                  <a:lnTo>
                    <a:pt x="13182" y="15589"/>
                  </a:lnTo>
                  <a:lnTo>
                    <a:pt x="1318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011"/>
                  </a:moveTo>
                  <a:lnTo>
                    <a:pt x="1350" y="15589"/>
                  </a:lnTo>
                  <a:lnTo>
                    <a:pt x="2700" y="15589"/>
                  </a:lnTo>
                  <a:lnTo>
                    <a:pt x="2700" y="6011"/>
                  </a:lnTo>
                  <a:close/>
                </a:path>
                <a:path w="21600" h="21600">
                  <a:moveTo>
                    <a:pt x="0" y="6011"/>
                  </a:moveTo>
                  <a:lnTo>
                    <a:pt x="0" y="15589"/>
                  </a:lnTo>
                  <a:lnTo>
                    <a:pt x="675" y="15589"/>
                  </a:lnTo>
                  <a:lnTo>
                    <a:pt x="675" y="601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739" name="Rectangle 43"/>
            <p:cNvSpPr>
              <a:spLocks noChangeArrowheads="1"/>
            </p:cNvSpPr>
            <p:nvPr/>
          </p:nvSpPr>
          <p:spPr bwMode="auto">
            <a:xfrm>
              <a:off x="2336" y="3838"/>
              <a:ext cx="2857" cy="3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740" name="Text Box 44"/>
            <p:cNvSpPr txBox="1">
              <a:spLocks noChangeArrowheads="1"/>
            </p:cNvSpPr>
            <p:nvPr/>
          </p:nvSpPr>
          <p:spPr bwMode="auto">
            <a:xfrm>
              <a:off x="2245" y="3884"/>
              <a:ext cx="290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b="1">
                  <a:solidFill>
                    <a:schemeClr val="bg2"/>
                  </a:solidFill>
                </a:rPr>
                <a:t>УПРАВЛЕНЧЕСКОЕ РЕШЕНИЕ</a:t>
              </a:r>
            </a:p>
          </p:txBody>
        </p:sp>
      </p:grpSp>
      <p:pic>
        <p:nvPicPr>
          <p:cNvPr id="25" name="Picture 2" descr="C:\Users\metodist\Pictures\imag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72100"/>
            <a:ext cx="1733550" cy="148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96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410" y="0"/>
            <a:ext cx="82445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Распределение обязанностей между сотрудниками</a:t>
            </a:r>
            <a:endParaRPr lang="ru-RU" sz="2400" dirty="0" smtClean="0"/>
          </a:p>
          <a:p>
            <a:pPr algn="ctr"/>
            <a:r>
              <a:rPr lang="ru-RU" sz="2400" b="1" dirty="0" smtClean="0"/>
              <a:t>МДОАУ  «Детский  сад № 91 «Росинка» г. Орска»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63" y="1348740"/>
          <a:ext cx="8201025" cy="5323523"/>
        </p:xfrm>
        <a:graphic>
          <a:graphicData uri="http://schemas.openxmlformats.org/drawingml/2006/table">
            <a:tbl>
              <a:tblPr/>
              <a:tblGrid>
                <a:gridCol w="1974806"/>
                <a:gridCol w="1021848"/>
                <a:gridCol w="1021848"/>
                <a:gridCol w="1023488"/>
                <a:gridCol w="1021848"/>
                <a:gridCol w="1021848"/>
                <a:gridCol w="1115339"/>
              </a:tblGrid>
              <a:tr h="15210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Маркетинговые функции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Приня­тие решения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Подго­товка решения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Участие в под­готовке решения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Согласо­вание решения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Испол­нение решения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Контроль за испол­нением решения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05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Исследование маркетинговой среды</a:t>
                      </a: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СтВ</a:t>
                      </a:r>
                      <a:r>
                        <a:rPr lang="ru-RU" sz="13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В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СДОУ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05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Изучение потребительских характеристик</a:t>
                      </a: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СтВ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СтВ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140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Разработка по­литики предло­жения услуг</a:t>
                      </a:r>
                      <a:r>
                        <a:rPr lang="ru-RU" sz="13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СДОУ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СтВ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СтВ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СДОУ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70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Разработка новых услуг</a:t>
                      </a: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СДОУ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 В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СтВ, В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СтВ,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СДОУ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35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Ценообразование</a:t>
                      </a: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700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Продвижение услуг ДОУ</a:t>
                      </a: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СтВ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3039" marR="230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5343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287</TotalTime>
  <Words>533</Words>
  <Application>Microsoft Office PowerPoint</Application>
  <PresentationFormat>Экран (4:3)</PresentationFormat>
  <Paragraphs>149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SWOT-анализ</vt:lpstr>
      <vt:lpstr>SWOT-анализ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metodist</cp:lastModifiedBy>
  <cp:revision>38</cp:revision>
  <dcterms:created xsi:type="dcterms:W3CDTF">2013-11-19T05:52:05Z</dcterms:created>
  <dcterms:modified xsi:type="dcterms:W3CDTF">2015-05-13T11:17:24Z</dcterms:modified>
</cp:coreProperties>
</file>